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notesMasterIdLst>
    <p:notesMasterId r:id="rId12"/>
  </p:notesMasterIdLst>
  <p:sldSz cx="14630400" cy="8229600"/>
  <p:notesSz cx="8229600" cy="14630400"/>
  <p:embeddedFontLst>
    <p:embeddedFont>
      <p:font typeface="Unbounded"/>
      <p:regular r:id="rId17"/>
    </p:embeddedFont>
    <p:embeddedFont>
      <p:font typeface="Unbounded"/>
      <p:regular r:id="rId18"/>
    </p:embeddedFont>
    <p:embeddedFont>
      <p:font typeface="Cabin"/>
      <p:regular r:id="rId19"/>
    </p:embeddedFont>
    <p:embeddedFont>
      <p:font typeface="Cabin"/>
      <p:regular r:id="rId20"/>
    </p:embeddedFont>
    <p:embeddedFont>
      <p:font typeface="Cabin"/>
      <p:regular r:id="rId21"/>
    </p:embeddedFont>
    <p:embeddedFont>
      <p:font typeface="Cabin"/>
      <p:regular r:id="rId22"/>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 Id="rId17" Type="http://schemas.openxmlformats.org/officeDocument/2006/relationships/font" Target="fonts/font1.fntdata"/><Relationship Id="rId18" Type="http://schemas.openxmlformats.org/officeDocument/2006/relationships/font" Target="fonts/font2.fntdata"/><Relationship Id="rId19" Type="http://schemas.openxmlformats.org/officeDocument/2006/relationships/font" Target="fonts/font3.fntdata"/><Relationship Id="rId20" Type="http://schemas.openxmlformats.org/officeDocument/2006/relationships/font" Target="fonts/font4.fntdata"/><Relationship Id="rId21" Type="http://schemas.openxmlformats.org/officeDocument/2006/relationships/font" Target="fonts/font5.fntdata"/><Relationship Id="rId22" Type="http://schemas.openxmlformats.org/officeDocument/2006/relationships/font" Target="fonts/font6.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0-1.png"/><Relationship Id="rId2" Type="http://schemas.openxmlformats.org/officeDocument/2006/relationships/image" Target="../media/image-1010-2.png"/><Relationship Id="rId4"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1-1.png"/><Relationship Id="rId2" Type="http://schemas.openxmlformats.org/officeDocument/2006/relationships/image" Target="../media/image-1011-2.png"/><Relationship Id="rId4"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2-1.png"/><Relationship Id="rId2" Type="http://schemas.openxmlformats.org/officeDocument/2006/relationships/image" Target="../media/image-1002-2.pn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3-1.png"/><Relationship Id="rId2" Type="http://schemas.openxmlformats.org/officeDocument/2006/relationships/image" Target="../media/image-1003-2.pn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4-1.png"/><Relationship Id="rId2" Type="http://schemas.openxmlformats.org/officeDocument/2006/relationships/image" Target="../media/image-1004-2.png"/><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5-1.png"/><Relationship Id="rId2" Type="http://schemas.openxmlformats.org/officeDocument/2006/relationships/image" Target="../media/image-1005-2.pn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6-1.png"/><Relationship Id="rId2" Type="http://schemas.openxmlformats.org/officeDocument/2006/relationships/image" Target="../media/image-1006-2.pn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7-1.png"/><Relationship Id="rId2" Type="http://schemas.openxmlformats.org/officeDocument/2006/relationships/image" Target="../media/image-1007-2.png"/><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8-1.png"/><Relationship Id="rId2" Type="http://schemas.openxmlformats.org/officeDocument/2006/relationships/image" Target="../media/image-1008-2.png"/><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9-1.png"/><Relationship Id="rId2" Type="http://schemas.openxmlformats.org/officeDocument/2006/relationships/image" Target="../media/image-1009-2.pn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slideLayout" Target="../slideLayouts/slideLayout11.xml"/><Relationship Id="rId3"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svg"/><Relationship Id="rId3" Type="http://schemas.openxmlformats.org/officeDocument/2006/relationships/image" Target="../media/image-2-3.png"/><Relationship Id="rId4" Type="http://schemas.openxmlformats.org/officeDocument/2006/relationships/image" Target="../media/image-2-4.svg"/><Relationship Id="rId5" Type="http://schemas.openxmlformats.org/officeDocument/2006/relationships/image" Target="../media/image-2-5.png"/><Relationship Id="rId6" Type="http://schemas.openxmlformats.org/officeDocument/2006/relationships/image" Target="../media/image-2-6.svg"/><Relationship Id="rId7" Type="http://schemas.openxmlformats.org/officeDocument/2006/relationships/slideLayout" Target="../slideLayouts/slideLayout3.xml"/><Relationship Id="rId8"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4.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svg"/><Relationship Id="rId4" Type="http://schemas.openxmlformats.org/officeDocument/2006/relationships/image" Target="../media/image-4-4.png"/><Relationship Id="rId5" Type="http://schemas.openxmlformats.org/officeDocument/2006/relationships/image" Target="../media/image-4-5.svg"/><Relationship Id="rId6" Type="http://schemas.openxmlformats.org/officeDocument/2006/relationships/image" Target="../media/image-4-6.png"/><Relationship Id="rId7" Type="http://schemas.openxmlformats.org/officeDocument/2006/relationships/image" Target="../media/image-4-7.svg"/><Relationship Id="rId8" Type="http://schemas.openxmlformats.org/officeDocument/2006/relationships/slideLayout" Target="../slideLayouts/slideLayout5.xml"/><Relationship Id="rId9"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6.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8.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image" Target="../media/image-9-3.png"/><Relationship Id="rId4" Type="http://schemas.openxmlformats.org/officeDocument/2006/relationships/slideLayout" Target="../slideLayouts/slideLayout10.xml"/><Relationship Id="rId5"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837724" y="2304693"/>
            <a:ext cx="7468553" cy="2112050"/>
          </a:xfrm>
          <a:prstGeom prst="rect">
            <a:avLst/>
          </a:prstGeom>
          <a:noFill/>
          <a:ln/>
        </p:spPr>
        <p:txBody>
          <a:bodyPr wrap="square" lIns="0" tIns="0" rIns="0" bIns="0" rtlCol="0" anchor="t"/>
          <a:lstStyle/>
          <a:p>
            <a:pPr algn="l" indent="0" marL="0">
              <a:lnSpc>
                <a:spcPts val="5500"/>
              </a:lnSpc>
              <a:buNone/>
            </a:pPr>
            <a:r>
              <a:rPr lang="en-US" sz="4400" dirty="0">
                <a:solidFill>
                  <a:srgbClr val="FFFFFF"/>
                </a:solidFill>
                <a:latin typeface="Unbounded" pitchFamily="34" charset="0"/>
                <a:ea typeface="Unbounded" pitchFamily="34" charset="-122"/>
                <a:cs typeface="Unbounded" pitchFamily="34" charset="-120"/>
              </a:rPr>
              <a:t>8-Puzzle Problem: Unraveling Search Algorithms</a:t>
            </a:r>
            <a:endParaRPr lang="en-US" sz="4400" dirty="0"/>
          </a:p>
        </p:txBody>
      </p:sp>
      <p:sp>
        <p:nvSpPr>
          <p:cNvPr id="4" name="Text 1"/>
          <p:cNvSpPr/>
          <p:nvPr/>
        </p:nvSpPr>
        <p:spPr>
          <a:xfrm>
            <a:off x="837724" y="4775716"/>
            <a:ext cx="7468553" cy="1149072"/>
          </a:xfrm>
          <a:prstGeom prst="rect">
            <a:avLst/>
          </a:prstGeom>
          <a:noFill/>
          <a:ln/>
        </p:spPr>
        <p:txBody>
          <a:bodyPr wrap="square" lIns="0" tIns="0" rIns="0" bIns="0" rtlCol="0" anchor="t"/>
          <a:lstStyle/>
          <a:p>
            <a:pPr algn="l" indent="0" marL="0">
              <a:lnSpc>
                <a:spcPts val="3000"/>
              </a:lnSpc>
              <a:buNone/>
            </a:pPr>
            <a:r>
              <a:rPr lang="en-US" sz="1850" dirty="0">
                <a:solidFill>
                  <a:srgbClr val="CAD6DE"/>
                </a:solidFill>
                <a:latin typeface="Cabin" pitchFamily="34" charset="0"/>
                <a:ea typeface="Cabin" pitchFamily="34" charset="-122"/>
                <a:cs typeface="Cabin" pitchFamily="34" charset="-120"/>
              </a:rPr>
              <a:t>Explore the classic 8-Puzzle, a fundamental problem in Artificial Intelligence, and discover how different search algorithms tackle its complexities.</a:t>
            </a:r>
            <a:endParaRPr lang="en-US" sz="18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324124" y="2874169"/>
            <a:ext cx="5632490" cy="704017"/>
          </a:xfrm>
          <a:prstGeom prst="rect">
            <a:avLst/>
          </a:prstGeom>
          <a:noFill/>
          <a:ln/>
        </p:spPr>
        <p:txBody>
          <a:bodyPr wrap="none" lIns="0" tIns="0" rIns="0" bIns="0" rtlCol="0" anchor="t"/>
          <a:lstStyle/>
          <a:p>
            <a:pPr algn="l" indent="0" marL="0">
              <a:lnSpc>
                <a:spcPts val="5500"/>
              </a:lnSpc>
              <a:buNone/>
            </a:pPr>
            <a:r>
              <a:rPr lang="en-US" sz="4400" dirty="0">
                <a:solidFill>
                  <a:srgbClr val="FFFFFF"/>
                </a:solidFill>
                <a:latin typeface="Unbounded" pitchFamily="34" charset="0"/>
                <a:ea typeface="Unbounded" pitchFamily="34" charset="-122"/>
                <a:cs typeface="Unbounded" pitchFamily="34" charset="-120"/>
              </a:rPr>
              <a:t>Thank You!</a:t>
            </a:r>
            <a:endParaRPr lang="en-US" sz="4400" dirty="0"/>
          </a:p>
        </p:txBody>
      </p:sp>
      <p:sp>
        <p:nvSpPr>
          <p:cNvPr id="4" name="Text 1"/>
          <p:cNvSpPr/>
          <p:nvPr/>
        </p:nvSpPr>
        <p:spPr>
          <a:xfrm>
            <a:off x="6324124" y="3937159"/>
            <a:ext cx="7468553" cy="766048"/>
          </a:xfrm>
          <a:prstGeom prst="rect">
            <a:avLst/>
          </a:prstGeom>
          <a:noFill/>
          <a:ln/>
        </p:spPr>
        <p:txBody>
          <a:bodyPr wrap="square" lIns="0" tIns="0" rIns="0" bIns="0" rtlCol="0" anchor="t"/>
          <a:lstStyle/>
          <a:p>
            <a:pPr algn="l" indent="0" marL="0">
              <a:lnSpc>
                <a:spcPts val="3000"/>
              </a:lnSpc>
              <a:buNone/>
            </a:pPr>
            <a:r>
              <a:rPr lang="en-US" sz="1850" dirty="0">
                <a:solidFill>
                  <a:srgbClr val="CAD6DE"/>
                </a:solidFill>
                <a:latin typeface="Cabin" pitchFamily="34" charset="0"/>
                <a:ea typeface="Cabin" pitchFamily="34" charset="-122"/>
                <a:cs typeface="Cabin" pitchFamily="34" charset="-120"/>
              </a:rPr>
              <a:t>We appreciate your attention and hope this presentation has shed light on the fascinating world of search algorithms and the 8-Puzzle Problem.</a:t>
            </a:r>
            <a:endParaRPr lang="en-US" sz="1850" dirty="0"/>
          </a:p>
        </p:txBody>
      </p:sp>
      <p:sp>
        <p:nvSpPr>
          <p:cNvPr id="5" name="Text 2"/>
          <p:cNvSpPr/>
          <p:nvPr/>
        </p:nvSpPr>
        <p:spPr>
          <a:xfrm>
            <a:off x="6324124" y="4972407"/>
            <a:ext cx="7468553" cy="383024"/>
          </a:xfrm>
          <a:prstGeom prst="rect">
            <a:avLst/>
          </a:prstGeom>
          <a:noFill/>
          <a:ln/>
        </p:spPr>
        <p:txBody>
          <a:bodyPr wrap="none" lIns="0" tIns="0" rIns="0" bIns="0" rtlCol="0" anchor="t"/>
          <a:lstStyle/>
          <a:p>
            <a:pPr algn="l" indent="0" marL="0">
              <a:lnSpc>
                <a:spcPts val="3000"/>
              </a:lnSpc>
              <a:buNone/>
            </a:pPr>
            <a:r>
              <a:rPr lang="en-US" sz="1850" dirty="0">
                <a:solidFill>
                  <a:srgbClr val="CAD6DE"/>
                </a:solidFill>
                <a:latin typeface="Cabin" pitchFamily="34" charset="0"/>
                <a:ea typeface="Cabin" pitchFamily="34" charset="-122"/>
                <a:cs typeface="Cabin" pitchFamily="34" charset="-120"/>
              </a:rPr>
              <a:t>Questions? Reach out to our team for more insights into DFS, BFS, and A*!</a:t>
            </a:r>
            <a:endParaRPr lang="en-US" sz="18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837724" y="2053471"/>
            <a:ext cx="10190202" cy="563285"/>
          </a:xfrm>
          <a:prstGeom prst="rect">
            <a:avLst/>
          </a:prstGeom>
          <a:noFill/>
          <a:ln/>
        </p:spPr>
        <p:txBody>
          <a:bodyPr wrap="none" lIns="0" tIns="0" rIns="0" bIns="0" rtlCol="0" anchor="t"/>
          <a:lstStyle/>
          <a:p>
            <a:pPr algn="l" indent="0" marL="0">
              <a:lnSpc>
                <a:spcPts val="4400"/>
              </a:lnSpc>
              <a:buNone/>
            </a:pPr>
            <a:r>
              <a:rPr lang="en-US" sz="3500" dirty="0">
                <a:solidFill>
                  <a:srgbClr val="FFFFFF"/>
                </a:solidFill>
                <a:latin typeface="Unbounded" pitchFamily="34" charset="0"/>
                <a:ea typeface="Unbounded" pitchFamily="34" charset="-122"/>
                <a:cs typeface="Unbounded" pitchFamily="34" charset="-120"/>
              </a:rPr>
              <a:t>Our Brilliant Minds Behind the Solution</a:t>
            </a:r>
            <a:endParaRPr lang="en-US" sz="3500" dirty="0"/>
          </a:p>
        </p:txBody>
      </p:sp>
      <p:sp>
        <p:nvSpPr>
          <p:cNvPr id="3" name="Shape 1"/>
          <p:cNvSpPr/>
          <p:nvPr/>
        </p:nvSpPr>
        <p:spPr>
          <a:xfrm>
            <a:off x="837724" y="3095506"/>
            <a:ext cx="4158734" cy="3080623"/>
          </a:xfrm>
          <a:prstGeom prst="roundRect">
            <a:avLst>
              <a:gd name="adj" fmla="val 1166"/>
            </a:avLst>
          </a:prstGeom>
          <a:solidFill>
            <a:srgbClr val="304755"/>
          </a:solidFill>
          <a:ln/>
        </p:spPr>
      </p:sp>
      <p:sp>
        <p:nvSpPr>
          <p:cNvPr id="4" name="Shape 2"/>
          <p:cNvSpPr/>
          <p:nvPr/>
        </p:nvSpPr>
        <p:spPr>
          <a:xfrm>
            <a:off x="1077039" y="3334822"/>
            <a:ext cx="718066" cy="718066"/>
          </a:xfrm>
          <a:prstGeom prst="roundRect">
            <a:avLst>
              <a:gd name="adj" fmla="val 12732932"/>
            </a:avLst>
          </a:prstGeom>
          <a:solidFill>
            <a:srgbClr val="0A988B"/>
          </a:solidFill>
          <a:ln/>
        </p:spPr>
      </p:sp>
      <p:pic>
        <p:nvPicPr>
          <p:cNvPr id="5" name="Image 0"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274445" y="3532227"/>
            <a:ext cx="323136" cy="323136"/>
          </a:xfrm>
          <a:prstGeom prst="rect">
            <a:avLst/>
          </a:prstGeom>
        </p:spPr>
      </p:pic>
      <p:sp>
        <p:nvSpPr>
          <p:cNvPr id="6" name="Text 3"/>
          <p:cNvSpPr/>
          <p:nvPr/>
        </p:nvSpPr>
        <p:spPr>
          <a:xfrm>
            <a:off x="1077039" y="4292203"/>
            <a:ext cx="3148251" cy="351949"/>
          </a:xfrm>
          <a:prstGeom prst="rect">
            <a:avLst/>
          </a:prstGeom>
          <a:noFill/>
          <a:ln/>
        </p:spPr>
        <p:txBody>
          <a:bodyPr wrap="none" lIns="0" tIns="0" rIns="0" bIns="0" rtlCol="0" anchor="t"/>
          <a:lstStyle/>
          <a:p>
            <a:pPr algn="l" indent="0" marL="0">
              <a:lnSpc>
                <a:spcPts val="2750"/>
              </a:lnSpc>
              <a:buNone/>
            </a:pPr>
            <a:r>
              <a:rPr lang="en-US" sz="2200" dirty="0">
                <a:solidFill>
                  <a:srgbClr val="CAD6DE"/>
                </a:solidFill>
                <a:latin typeface="Unbounded" pitchFamily="34" charset="0"/>
                <a:ea typeface="Unbounded" pitchFamily="34" charset="-122"/>
                <a:cs typeface="Unbounded" pitchFamily="34" charset="-120"/>
              </a:rPr>
              <a:t>Youssef Mamdouh</a:t>
            </a:r>
            <a:endParaRPr lang="en-US" sz="2200" dirty="0"/>
          </a:p>
        </p:txBody>
      </p:sp>
      <p:sp>
        <p:nvSpPr>
          <p:cNvPr id="7" name="Text 4"/>
          <p:cNvSpPr/>
          <p:nvPr/>
        </p:nvSpPr>
        <p:spPr>
          <a:xfrm>
            <a:off x="1077039" y="4787741"/>
            <a:ext cx="3680103" cy="766048"/>
          </a:xfrm>
          <a:prstGeom prst="rect">
            <a:avLst/>
          </a:prstGeom>
          <a:noFill/>
          <a:ln/>
        </p:spPr>
        <p:txBody>
          <a:bodyPr wrap="square" lIns="0" tIns="0" rIns="0" bIns="0" rtlCol="0" anchor="t"/>
          <a:lstStyle/>
          <a:p>
            <a:pPr algn="l" indent="0" marL="0">
              <a:lnSpc>
                <a:spcPts val="3000"/>
              </a:lnSpc>
              <a:buNone/>
            </a:pPr>
            <a:r>
              <a:rPr lang="en-US" sz="1850" dirty="0">
                <a:solidFill>
                  <a:srgbClr val="CAD6DE"/>
                </a:solidFill>
                <a:latin typeface="Cabin" pitchFamily="34" charset="0"/>
                <a:ea typeface="Cabin" pitchFamily="34" charset="-122"/>
                <a:cs typeface="Cabin" pitchFamily="34" charset="-120"/>
              </a:rPr>
              <a:t>Mastered the </a:t>
            </a:r>
            <a:pPr algn="l" indent="0" marL="0">
              <a:lnSpc>
                <a:spcPts val="3000"/>
              </a:lnSpc>
              <a:buNone/>
            </a:pPr>
            <a:r>
              <a:rPr lang="en-US" sz="1850" dirty="0">
                <a:solidFill>
                  <a:srgbClr val="0A988B"/>
                </a:solidFill>
                <a:latin typeface="Cabin" pitchFamily="34" charset="0"/>
                <a:ea typeface="Cabin" pitchFamily="34" charset="-122"/>
                <a:cs typeface="Cabin" pitchFamily="34" charset="-120"/>
              </a:rPr>
              <a:t>Depth First Search (DFS)</a:t>
            </a:r>
            <a:pPr algn="l" indent="0" marL="0">
              <a:lnSpc>
                <a:spcPts val="3000"/>
              </a:lnSpc>
              <a:buNone/>
            </a:pPr>
            <a:r>
              <a:rPr lang="en-US" sz="1850" dirty="0">
                <a:solidFill>
                  <a:srgbClr val="CAD6DE"/>
                </a:solidFill>
                <a:latin typeface="Cabin" pitchFamily="34" charset="0"/>
                <a:ea typeface="Cabin" pitchFamily="34" charset="-122"/>
                <a:cs typeface="Cabin" pitchFamily="34" charset="-120"/>
              </a:rPr>
              <a:t> implementation.</a:t>
            </a:r>
            <a:endParaRPr lang="en-US" sz="1850" dirty="0"/>
          </a:p>
        </p:txBody>
      </p:sp>
      <p:sp>
        <p:nvSpPr>
          <p:cNvPr id="8" name="Shape 5"/>
          <p:cNvSpPr/>
          <p:nvPr/>
        </p:nvSpPr>
        <p:spPr>
          <a:xfrm>
            <a:off x="5235773" y="3095506"/>
            <a:ext cx="4158734" cy="3080623"/>
          </a:xfrm>
          <a:prstGeom prst="roundRect">
            <a:avLst>
              <a:gd name="adj" fmla="val 1166"/>
            </a:avLst>
          </a:prstGeom>
          <a:solidFill>
            <a:srgbClr val="304755"/>
          </a:solidFill>
          <a:ln/>
        </p:spPr>
      </p:sp>
      <p:sp>
        <p:nvSpPr>
          <p:cNvPr id="9" name="Shape 6"/>
          <p:cNvSpPr/>
          <p:nvPr/>
        </p:nvSpPr>
        <p:spPr>
          <a:xfrm>
            <a:off x="5475089" y="3334822"/>
            <a:ext cx="718066" cy="718066"/>
          </a:xfrm>
          <a:prstGeom prst="roundRect">
            <a:avLst>
              <a:gd name="adj" fmla="val 12732932"/>
            </a:avLst>
          </a:prstGeom>
          <a:solidFill>
            <a:srgbClr val="0A988B"/>
          </a:solidFill>
          <a:ln/>
        </p:spPr>
      </p:sp>
      <p:pic>
        <p:nvPicPr>
          <p:cNvPr id="10" name="Image 1" descr="preencoded.png">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672495" y="3532227"/>
            <a:ext cx="323136" cy="323136"/>
          </a:xfrm>
          <a:prstGeom prst="rect">
            <a:avLst/>
          </a:prstGeom>
        </p:spPr>
      </p:pic>
      <p:sp>
        <p:nvSpPr>
          <p:cNvPr id="11" name="Text 7"/>
          <p:cNvSpPr/>
          <p:nvPr/>
        </p:nvSpPr>
        <p:spPr>
          <a:xfrm>
            <a:off x="5475089" y="4292203"/>
            <a:ext cx="2816185" cy="351949"/>
          </a:xfrm>
          <a:prstGeom prst="rect">
            <a:avLst/>
          </a:prstGeom>
          <a:noFill/>
          <a:ln/>
        </p:spPr>
        <p:txBody>
          <a:bodyPr wrap="none" lIns="0" tIns="0" rIns="0" bIns="0" rtlCol="0" anchor="t"/>
          <a:lstStyle/>
          <a:p>
            <a:pPr algn="l" indent="0" marL="0">
              <a:lnSpc>
                <a:spcPts val="2750"/>
              </a:lnSpc>
              <a:buNone/>
            </a:pPr>
            <a:r>
              <a:rPr lang="en-US" sz="2200" dirty="0">
                <a:solidFill>
                  <a:srgbClr val="CAD6DE"/>
                </a:solidFill>
                <a:latin typeface="Unbounded" pitchFamily="34" charset="0"/>
                <a:ea typeface="Unbounded" pitchFamily="34" charset="-122"/>
                <a:cs typeface="Unbounded" pitchFamily="34" charset="-120"/>
              </a:rPr>
              <a:t>Ahmed Wael</a:t>
            </a:r>
            <a:endParaRPr lang="en-US" sz="2200" dirty="0"/>
          </a:p>
        </p:txBody>
      </p:sp>
      <p:sp>
        <p:nvSpPr>
          <p:cNvPr id="12" name="Text 8"/>
          <p:cNvSpPr/>
          <p:nvPr/>
        </p:nvSpPr>
        <p:spPr>
          <a:xfrm>
            <a:off x="5475089" y="4787741"/>
            <a:ext cx="3680103" cy="766048"/>
          </a:xfrm>
          <a:prstGeom prst="rect">
            <a:avLst/>
          </a:prstGeom>
          <a:noFill/>
          <a:ln/>
        </p:spPr>
        <p:txBody>
          <a:bodyPr wrap="square" lIns="0" tIns="0" rIns="0" bIns="0" rtlCol="0" anchor="t"/>
          <a:lstStyle/>
          <a:p>
            <a:pPr algn="l" indent="0" marL="0">
              <a:lnSpc>
                <a:spcPts val="3000"/>
              </a:lnSpc>
              <a:buNone/>
            </a:pPr>
            <a:r>
              <a:rPr lang="en-US" sz="1850" dirty="0">
                <a:solidFill>
                  <a:srgbClr val="CAD6DE"/>
                </a:solidFill>
                <a:latin typeface="Cabin" pitchFamily="34" charset="0"/>
                <a:ea typeface="Cabin" pitchFamily="34" charset="-122"/>
                <a:cs typeface="Cabin" pitchFamily="34" charset="-120"/>
              </a:rPr>
              <a:t>Championed the </a:t>
            </a:r>
            <a:pPr algn="l" indent="0" marL="0">
              <a:lnSpc>
                <a:spcPts val="3000"/>
              </a:lnSpc>
              <a:buNone/>
            </a:pPr>
            <a:r>
              <a:rPr lang="en-US" sz="1850" dirty="0">
                <a:solidFill>
                  <a:srgbClr val="0A988B"/>
                </a:solidFill>
                <a:latin typeface="Cabin" pitchFamily="34" charset="0"/>
                <a:ea typeface="Cabin" pitchFamily="34" charset="-122"/>
                <a:cs typeface="Cabin" pitchFamily="34" charset="-120"/>
              </a:rPr>
              <a:t>Breadth First Search (BFS)</a:t>
            </a:r>
            <a:pPr algn="l" indent="0" marL="0">
              <a:lnSpc>
                <a:spcPts val="3000"/>
              </a:lnSpc>
              <a:buNone/>
            </a:pPr>
            <a:r>
              <a:rPr lang="en-US" sz="1850" dirty="0">
                <a:solidFill>
                  <a:srgbClr val="CAD6DE"/>
                </a:solidFill>
                <a:latin typeface="Cabin" pitchFamily="34" charset="0"/>
                <a:ea typeface="Cabin" pitchFamily="34" charset="-122"/>
                <a:cs typeface="Cabin" pitchFamily="34" charset="-120"/>
              </a:rPr>
              <a:t> implementation.</a:t>
            </a:r>
            <a:endParaRPr lang="en-US" sz="1850" dirty="0"/>
          </a:p>
        </p:txBody>
      </p:sp>
      <p:sp>
        <p:nvSpPr>
          <p:cNvPr id="13" name="Shape 9"/>
          <p:cNvSpPr/>
          <p:nvPr/>
        </p:nvSpPr>
        <p:spPr>
          <a:xfrm>
            <a:off x="9633823" y="3095506"/>
            <a:ext cx="4158853" cy="3080623"/>
          </a:xfrm>
          <a:prstGeom prst="roundRect">
            <a:avLst>
              <a:gd name="adj" fmla="val 1166"/>
            </a:avLst>
          </a:prstGeom>
          <a:solidFill>
            <a:srgbClr val="304755"/>
          </a:solidFill>
          <a:ln/>
        </p:spPr>
      </p:sp>
      <p:sp>
        <p:nvSpPr>
          <p:cNvPr id="14" name="Shape 10"/>
          <p:cNvSpPr/>
          <p:nvPr/>
        </p:nvSpPr>
        <p:spPr>
          <a:xfrm>
            <a:off x="9873139" y="3334822"/>
            <a:ext cx="718066" cy="718066"/>
          </a:xfrm>
          <a:prstGeom prst="roundRect">
            <a:avLst>
              <a:gd name="adj" fmla="val 12732932"/>
            </a:avLst>
          </a:prstGeom>
          <a:solidFill>
            <a:srgbClr val="0A988B"/>
          </a:solidFill>
          <a:ln/>
        </p:spPr>
      </p:sp>
      <p:pic>
        <p:nvPicPr>
          <p:cNvPr id="15" name="Image 2" descr="preencoded.png">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070544" y="3532227"/>
            <a:ext cx="323136" cy="323136"/>
          </a:xfrm>
          <a:prstGeom prst="rect">
            <a:avLst/>
          </a:prstGeom>
        </p:spPr>
      </p:pic>
      <p:sp>
        <p:nvSpPr>
          <p:cNvPr id="16" name="Text 11"/>
          <p:cNvSpPr/>
          <p:nvPr/>
        </p:nvSpPr>
        <p:spPr>
          <a:xfrm>
            <a:off x="9873139" y="4292203"/>
            <a:ext cx="2816185" cy="351949"/>
          </a:xfrm>
          <a:prstGeom prst="rect">
            <a:avLst/>
          </a:prstGeom>
          <a:noFill/>
          <a:ln/>
        </p:spPr>
        <p:txBody>
          <a:bodyPr wrap="none" lIns="0" tIns="0" rIns="0" bIns="0" rtlCol="0" anchor="t"/>
          <a:lstStyle/>
          <a:p>
            <a:pPr algn="l" indent="0" marL="0">
              <a:lnSpc>
                <a:spcPts val="2750"/>
              </a:lnSpc>
              <a:buNone/>
            </a:pPr>
            <a:r>
              <a:rPr lang="en-US" sz="2200" dirty="0">
                <a:solidFill>
                  <a:srgbClr val="CAD6DE"/>
                </a:solidFill>
                <a:latin typeface="Unbounded" pitchFamily="34" charset="0"/>
                <a:ea typeface="Unbounded" pitchFamily="34" charset="-122"/>
                <a:cs typeface="Unbounded" pitchFamily="34" charset="-120"/>
              </a:rPr>
              <a:t>Abdullah Hany</a:t>
            </a:r>
            <a:endParaRPr lang="en-US" sz="2200" dirty="0"/>
          </a:p>
        </p:txBody>
      </p:sp>
      <p:sp>
        <p:nvSpPr>
          <p:cNvPr id="17" name="Text 12"/>
          <p:cNvSpPr/>
          <p:nvPr/>
        </p:nvSpPr>
        <p:spPr>
          <a:xfrm>
            <a:off x="9873139" y="4787741"/>
            <a:ext cx="3680222" cy="1149072"/>
          </a:xfrm>
          <a:prstGeom prst="rect">
            <a:avLst/>
          </a:prstGeom>
          <a:noFill/>
          <a:ln/>
        </p:spPr>
        <p:txBody>
          <a:bodyPr wrap="square" lIns="0" tIns="0" rIns="0" bIns="0" rtlCol="0" anchor="t"/>
          <a:lstStyle/>
          <a:p>
            <a:pPr algn="l" indent="0" marL="0">
              <a:lnSpc>
                <a:spcPts val="3000"/>
              </a:lnSpc>
              <a:buNone/>
            </a:pPr>
            <a:r>
              <a:rPr lang="en-US" sz="1850" dirty="0">
                <a:solidFill>
                  <a:srgbClr val="CAD6DE"/>
                </a:solidFill>
                <a:latin typeface="Cabin" pitchFamily="34" charset="0"/>
                <a:ea typeface="Cabin" pitchFamily="34" charset="-122"/>
                <a:cs typeface="Cabin" pitchFamily="34" charset="-120"/>
              </a:rPr>
              <a:t>Pioneered the </a:t>
            </a:r>
            <a:pPr algn="l" indent="0" marL="0">
              <a:lnSpc>
                <a:spcPts val="3000"/>
              </a:lnSpc>
              <a:buNone/>
            </a:pPr>
            <a:r>
              <a:rPr lang="en-US" sz="1850" dirty="0">
                <a:solidFill>
                  <a:srgbClr val="0A988B"/>
                </a:solidFill>
                <a:latin typeface="Cabin" pitchFamily="34" charset="0"/>
                <a:ea typeface="Cabin" pitchFamily="34" charset="-122"/>
                <a:cs typeface="Cabin" pitchFamily="34" charset="-120"/>
              </a:rPr>
              <a:t>A* Search</a:t>
            </a:r>
            <a:pPr algn="l" indent="0" marL="0">
              <a:lnSpc>
                <a:spcPts val="3000"/>
              </a:lnSpc>
              <a:buNone/>
            </a:pPr>
            <a:r>
              <a:rPr lang="en-US" sz="1850" dirty="0">
                <a:solidFill>
                  <a:srgbClr val="CAD6DE"/>
                </a:solidFill>
                <a:latin typeface="Cabin" pitchFamily="34" charset="0"/>
                <a:ea typeface="Cabin" pitchFamily="34" charset="-122"/>
                <a:cs typeface="Cabin" pitchFamily="34" charset="-120"/>
              </a:rPr>
              <a:t> implementation, achieving optimal results.</a:t>
            </a:r>
            <a:endParaRPr lang="en-US" sz="18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837724" y="741521"/>
            <a:ext cx="10108883" cy="704017"/>
          </a:xfrm>
          <a:prstGeom prst="rect">
            <a:avLst/>
          </a:prstGeom>
          <a:noFill/>
          <a:ln/>
        </p:spPr>
        <p:txBody>
          <a:bodyPr wrap="none" lIns="0" tIns="0" rIns="0" bIns="0" rtlCol="0" anchor="t"/>
          <a:lstStyle/>
          <a:p>
            <a:pPr algn="l" indent="0" marL="0">
              <a:lnSpc>
                <a:spcPts val="5500"/>
              </a:lnSpc>
              <a:buNone/>
            </a:pPr>
            <a:r>
              <a:rPr lang="en-US" sz="4400" dirty="0">
                <a:solidFill>
                  <a:srgbClr val="FFFFFF"/>
                </a:solidFill>
                <a:latin typeface="Unbounded" pitchFamily="34" charset="0"/>
                <a:ea typeface="Unbounded" pitchFamily="34" charset="-122"/>
                <a:cs typeface="Unbounded" pitchFamily="34" charset="-120"/>
              </a:rPr>
              <a:t>What is the 8-Puzzle Problem?</a:t>
            </a:r>
            <a:endParaRPr lang="en-US" sz="4400" dirty="0"/>
          </a:p>
        </p:txBody>
      </p:sp>
      <p:sp>
        <p:nvSpPr>
          <p:cNvPr id="3" name="Text 1"/>
          <p:cNvSpPr/>
          <p:nvPr/>
        </p:nvSpPr>
        <p:spPr>
          <a:xfrm>
            <a:off x="837724" y="2019895"/>
            <a:ext cx="6185535" cy="1149072"/>
          </a:xfrm>
          <a:prstGeom prst="rect">
            <a:avLst/>
          </a:prstGeom>
          <a:noFill/>
          <a:ln/>
        </p:spPr>
        <p:txBody>
          <a:bodyPr wrap="square" lIns="0" tIns="0" rIns="0" bIns="0" rtlCol="0" anchor="t"/>
          <a:lstStyle/>
          <a:p>
            <a:pPr algn="l" indent="0" marL="0">
              <a:lnSpc>
                <a:spcPts val="3000"/>
              </a:lnSpc>
              <a:buNone/>
            </a:pPr>
            <a:r>
              <a:rPr lang="en-US" sz="1850" dirty="0">
                <a:solidFill>
                  <a:srgbClr val="CAD6DE"/>
                </a:solidFill>
                <a:latin typeface="Cabin" pitchFamily="34" charset="0"/>
                <a:ea typeface="Cabin" pitchFamily="34" charset="-122"/>
                <a:cs typeface="Cabin" pitchFamily="34" charset="-120"/>
              </a:rPr>
              <a:t>The 8-Puzzle is a classic sliding puzzle game played on a </a:t>
            </a:r>
            <a:pPr algn="l" indent="0" marL="0">
              <a:lnSpc>
                <a:spcPts val="3000"/>
              </a:lnSpc>
              <a:buNone/>
            </a:pPr>
            <a:r>
              <a:rPr lang="en-US" sz="1850" b="1" dirty="0">
                <a:solidFill>
                  <a:srgbClr val="CAD6DE"/>
                </a:solidFill>
                <a:latin typeface="Cabin" pitchFamily="34" charset="0"/>
                <a:ea typeface="Cabin" pitchFamily="34" charset="-122"/>
                <a:cs typeface="Cabin" pitchFamily="34" charset="-120"/>
              </a:rPr>
              <a:t>3x3 grid</a:t>
            </a:r>
            <a:pPr algn="l" indent="0" marL="0">
              <a:lnSpc>
                <a:spcPts val="3000"/>
              </a:lnSpc>
              <a:buNone/>
            </a:pPr>
            <a:r>
              <a:rPr lang="en-US" sz="1850" dirty="0">
                <a:solidFill>
                  <a:srgbClr val="CAD6DE"/>
                </a:solidFill>
                <a:latin typeface="Cabin" pitchFamily="34" charset="0"/>
                <a:ea typeface="Cabin" pitchFamily="34" charset="-122"/>
                <a:cs typeface="Cabin" pitchFamily="34" charset="-120"/>
              </a:rPr>
              <a:t>. It consists of </a:t>
            </a:r>
            <a:pPr algn="l" indent="0" marL="0">
              <a:lnSpc>
                <a:spcPts val="3000"/>
              </a:lnSpc>
              <a:buNone/>
            </a:pPr>
            <a:r>
              <a:rPr lang="en-US" sz="1850" b="1" dirty="0">
                <a:solidFill>
                  <a:srgbClr val="CAD6DE"/>
                </a:solidFill>
                <a:latin typeface="Cabin" pitchFamily="34" charset="0"/>
                <a:ea typeface="Cabin" pitchFamily="34" charset="-122"/>
                <a:cs typeface="Cabin" pitchFamily="34" charset="-120"/>
              </a:rPr>
              <a:t>eight numbered tiles</a:t>
            </a:r>
            <a:pPr algn="l" indent="0" marL="0">
              <a:lnSpc>
                <a:spcPts val="3000"/>
              </a:lnSpc>
              <a:buNone/>
            </a:pPr>
            <a:r>
              <a:rPr lang="en-US" sz="1850" dirty="0">
                <a:solidFill>
                  <a:srgbClr val="CAD6DE"/>
                </a:solidFill>
                <a:latin typeface="Cabin" pitchFamily="34" charset="0"/>
                <a:ea typeface="Cabin" pitchFamily="34" charset="-122"/>
                <a:cs typeface="Cabin" pitchFamily="34" charset="-120"/>
              </a:rPr>
              <a:t> and </a:t>
            </a:r>
            <a:pPr algn="l" indent="0" marL="0">
              <a:lnSpc>
                <a:spcPts val="3000"/>
              </a:lnSpc>
              <a:buNone/>
            </a:pPr>
            <a:r>
              <a:rPr lang="en-US" sz="1850" b="1" dirty="0">
                <a:solidFill>
                  <a:srgbClr val="CAD6DE"/>
                </a:solidFill>
                <a:latin typeface="Cabin" pitchFamily="34" charset="0"/>
                <a:ea typeface="Cabin" pitchFamily="34" charset="-122"/>
                <a:cs typeface="Cabin" pitchFamily="34" charset="-120"/>
              </a:rPr>
              <a:t>one empty space</a:t>
            </a:r>
            <a:pPr algn="l" indent="0" marL="0">
              <a:lnSpc>
                <a:spcPts val="3000"/>
              </a:lnSpc>
              <a:buNone/>
            </a:pPr>
            <a:r>
              <a:rPr lang="en-US" sz="1850" dirty="0">
                <a:solidFill>
                  <a:srgbClr val="CAD6DE"/>
                </a:solidFill>
                <a:latin typeface="Cabin" pitchFamily="34" charset="0"/>
                <a:ea typeface="Cabin" pitchFamily="34" charset="-122"/>
                <a:cs typeface="Cabin" pitchFamily="34" charset="-120"/>
              </a:rPr>
              <a:t>.</a:t>
            </a:r>
            <a:endParaRPr lang="en-US" sz="1850" dirty="0"/>
          </a:p>
        </p:txBody>
      </p:sp>
      <p:sp>
        <p:nvSpPr>
          <p:cNvPr id="4" name="Text 2"/>
          <p:cNvSpPr/>
          <p:nvPr/>
        </p:nvSpPr>
        <p:spPr>
          <a:xfrm>
            <a:off x="837724" y="3384352"/>
            <a:ext cx="6185535" cy="1149072"/>
          </a:xfrm>
          <a:prstGeom prst="rect">
            <a:avLst/>
          </a:prstGeom>
          <a:noFill/>
          <a:ln/>
        </p:spPr>
        <p:txBody>
          <a:bodyPr wrap="square" lIns="0" tIns="0" rIns="0" bIns="0" rtlCol="0" anchor="t"/>
          <a:lstStyle/>
          <a:p>
            <a:pPr algn="l" indent="0" marL="0">
              <a:lnSpc>
                <a:spcPts val="3000"/>
              </a:lnSpc>
              <a:buNone/>
            </a:pPr>
            <a:r>
              <a:rPr lang="en-US" sz="1850" dirty="0">
                <a:solidFill>
                  <a:srgbClr val="CAD6DE"/>
                </a:solidFill>
                <a:latin typeface="Cabin" pitchFamily="34" charset="0"/>
                <a:ea typeface="Cabin" pitchFamily="34" charset="-122"/>
                <a:cs typeface="Cabin" pitchFamily="34" charset="-120"/>
              </a:rPr>
              <a:t>The objective is to rearrange the tiles from a given </a:t>
            </a:r>
            <a:pPr algn="l" indent="0" marL="0">
              <a:lnSpc>
                <a:spcPts val="3000"/>
              </a:lnSpc>
              <a:buNone/>
            </a:pPr>
            <a:r>
              <a:rPr lang="en-US" sz="1850" b="1" dirty="0">
                <a:solidFill>
                  <a:srgbClr val="CAD6DE"/>
                </a:solidFill>
                <a:latin typeface="Cabin" pitchFamily="34" charset="0"/>
                <a:ea typeface="Cabin" pitchFamily="34" charset="-122"/>
                <a:cs typeface="Cabin" pitchFamily="34" charset="-120"/>
              </a:rPr>
              <a:t>initial configuration</a:t>
            </a:r>
            <a:pPr algn="l" indent="0" marL="0">
              <a:lnSpc>
                <a:spcPts val="3000"/>
              </a:lnSpc>
              <a:buNone/>
            </a:pPr>
            <a:r>
              <a:rPr lang="en-US" sz="1850" dirty="0">
                <a:solidFill>
                  <a:srgbClr val="CAD6DE"/>
                </a:solidFill>
                <a:latin typeface="Cabin" pitchFamily="34" charset="0"/>
                <a:ea typeface="Cabin" pitchFamily="34" charset="-122"/>
                <a:cs typeface="Cabin" pitchFamily="34" charset="-120"/>
              </a:rPr>
              <a:t> into a specific </a:t>
            </a:r>
            <a:pPr algn="l" indent="0" marL="0">
              <a:lnSpc>
                <a:spcPts val="3000"/>
              </a:lnSpc>
              <a:buNone/>
            </a:pPr>
            <a:r>
              <a:rPr lang="en-US" sz="1850" b="1" dirty="0">
                <a:solidFill>
                  <a:srgbClr val="CAD6DE"/>
                </a:solidFill>
                <a:latin typeface="Cabin" pitchFamily="34" charset="0"/>
                <a:ea typeface="Cabin" pitchFamily="34" charset="-122"/>
                <a:cs typeface="Cabin" pitchFamily="34" charset="-120"/>
              </a:rPr>
              <a:t>goal state</a:t>
            </a:r>
            <a:pPr algn="l" indent="0" marL="0">
              <a:lnSpc>
                <a:spcPts val="3000"/>
              </a:lnSpc>
              <a:buNone/>
            </a:pPr>
            <a:r>
              <a:rPr lang="en-US" sz="1850" dirty="0">
                <a:solidFill>
                  <a:srgbClr val="CAD6DE"/>
                </a:solidFill>
                <a:latin typeface="Cabin" pitchFamily="34" charset="0"/>
                <a:ea typeface="Cabin" pitchFamily="34" charset="-122"/>
                <a:cs typeface="Cabin" pitchFamily="34" charset="-120"/>
              </a:rPr>
              <a:t> by repeatedly sliding tiles into the empty space.</a:t>
            </a:r>
            <a:endParaRPr lang="en-US" sz="1850" dirty="0"/>
          </a:p>
        </p:txBody>
      </p:sp>
      <p:pic>
        <p:nvPicPr>
          <p:cNvPr id="5" name="Image 0" descr="preencoded.png">    </p:cNvPr>
          <p:cNvPicPr>
            <a:picLocks noChangeAspect="1"/>
          </p:cNvPicPr>
          <p:nvPr/>
        </p:nvPicPr>
        <p:blipFill>
          <a:blip r:embed="rId1"/>
          <a:stretch>
            <a:fillRect/>
          </a:stretch>
        </p:blipFill>
        <p:spPr>
          <a:xfrm>
            <a:off x="7614761" y="2073712"/>
            <a:ext cx="2286000" cy="2286000"/>
          </a:xfrm>
          <a:prstGeom prst="rect">
            <a:avLst/>
          </a:prstGeom>
        </p:spPr>
      </p:pic>
      <p:sp>
        <p:nvSpPr>
          <p:cNvPr id="6" name="Text 3"/>
          <p:cNvSpPr/>
          <p:nvPr/>
        </p:nvSpPr>
        <p:spPr>
          <a:xfrm>
            <a:off x="1196697" y="5376982"/>
            <a:ext cx="4148495" cy="351949"/>
          </a:xfrm>
          <a:prstGeom prst="rect">
            <a:avLst/>
          </a:prstGeom>
          <a:noFill/>
          <a:ln/>
        </p:spPr>
        <p:txBody>
          <a:bodyPr wrap="none" lIns="0" tIns="0" rIns="0" bIns="0" rtlCol="0" anchor="t"/>
          <a:lstStyle/>
          <a:p>
            <a:pPr algn="l" indent="0" marL="0">
              <a:lnSpc>
                <a:spcPts val="2750"/>
              </a:lnSpc>
              <a:buNone/>
            </a:pPr>
            <a:r>
              <a:rPr lang="en-US" sz="2200" dirty="0">
                <a:solidFill>
                  <a:srgbClr val="FFFFFF"/>
                </a:solidFill>
                <a:latin typeface="Unbounded" pitchFamily="34" charset="0"/>
                <a:ea typeface="Unbounded" pitchFamily="34" charset="-122"/>
                <a:cs typeface="Unbounded" pitchFamily="34" charset="-120"/>
              </a:rPr>
              <a:t>Why is it important in AI?</a:t>
            </a:r>
            <a:endParaRPr lang="en-US" sz="2200" dirty="0"/>
          </a:p>
        </p:txBody>
      </p:sp>
      <p:sp>
        <p:nvSpPr>
          <p:cNvPr id="7" name="Text 4"/>
          <p:cNvSpPr/>
          <p:nvPr/>
        </p:nvSpPr>
        <p:spPr>
          <a:xfrm>
            <a:off x="1196697" y="6087904"/>
            <a:ext cx="12595979" cy="383024"/>
          </a:xfrm>
          <a:prstGeom prst="rect">
            <a:avLst/>
          </a:prstGeom>
          <a:noFill/>
          <a:ln/>
        </p:spPr>
        <p:txBody>
          <a:bodyPr wrap="none" lIns="0" tIns="0" rIns="0" bIns="0" rtlCol="0" anchor="t"/>
          <a:lstStyle/>
          <a:p>
            <a:pPr algn="l" marL="342900" indent="-342900">
              <a:lnSpc>
                <a:spcPts val="3000"/>
              </a:lnSpc>
              <a:buSzPct val="100000"/>
              <a:buChar char="•"/>
            </a:pPr>
            <a:r>
              <a:rPr lang="en-US" sz="1850" dirty="0">
                <a:solidFill>
                  <a:srgbClr val="CAD6DE"/>
                </a:solidFill>
                <a:latin typeface="Cabin" pitchFamily="34" charset="0"/>
                <a:ea typeface="Cabin" pitchFamily="34" charset="-122"/>
                <a:cs typeface="Cabin" pitchFamily="34" charset="-120"/>
              </a:rPr>
              <a:t>Demonstrates fundamental search algorithms.</a:t>
            </a:r>
            <a:endParaRPr lang="en-US" sz="1850" dirty="0"/>
          </a:p>
        </p:txBody>
      </p:sp>
      <p:sp>
        <p:nvSpPr>
          <p:cNvPr id="8" name="Text 5"/>
          <p:cNvSpPr/>
          <p:nvPr/>
        </p:nvSpPr>
        <p:spPr>
          <a:xfrm>
            <a:off x="1196697" y="6554629"/>
            <a:ext cx="12595979" cy="383024"/>
          </a:xfrm>
          <a:prstGeom prst="rect">
            <a:avLst/>
          </a:prstGeom>
          <a:noFill/>
          <a:ln/>
        </p:spPr>
        <p:txBody>
          <a:bodyPr wrap="none" lIns="0" tIns="0" rIns="0" bIns="0" rtlCol="0" anchor="t"/>
          <a:lstStyle/>
          <a:p>
            <a:pPr algn="l" marL="342900" indent="-342900">
              <a:lnSpc>
                <a:spcPts val="3000"/>
              </a:lnSpc>
              <a:buSzPct val="100000"/>
              <a:buChar char="•"/>
            </a:pPr>
            <a:r>
              <a:rPr lang="en-US" sz="1850" dirty="0">
                <a:solidFill>
                  <a:srgbClr val="CAD6DE"/>
                </a:solidFill>
                <a:latin typeface="Cabin" pitchFamily="34" charset="0"/>
                <a:ea typeface="Cabin" pitchFamily="34" charset="-122"/>
                <a:cs typeface="Cabin" pitchFamily="34" charset="-120"/>
              </a:rPr>
              <a:t>Serves as a benchmark for problem-solving strategies.</a:t>
            </a:r>
            <a:endParaRPr lang="en-US" sz="1850" dirty="0"/>
          </a:p>
        </p:txBody>
      </p:sp>
      <p:sp>
        <p:nvSpPr>
          <p:cNvPr id="9" name="Text 6"/>
          <p:cNvSpPr/>
          <p:nvPr/>
        </p:nvSpPr>
        <p:spPr>
          <a:xfrm>
            <a:off x="1196697" y="7021354"/>
            <a:ext cx="12595979" cy="383024"/>
          </a:xfrm>
          <a:prstGeom prst="rect">
            <a:avLst/>
          </a:prstGeom>
          <a:noFill/>
          <a:ln/>
        </p:spPr>
        <p:txBody>
          <a:bodyPr wrap="none" lIns="0" tIns="0" rIns="0" bIns="0" rtlCol="0" anchor="t"/>
          <a:lstStyle/>
          <a:p>
            <a:pPr algn="l" marL="342900" indent="-342900">
              <a:lnSpc>
                <a:spcPts val="3000"/>
              </a:lnSpc>
              <a:buSzPct val="100000"/>
              <a:buChar char="•"/>
            </a:pPr>
            <a:r>
              <a:rPr lang="en-US" sz="1850" dirty="0">
                <a:solidFill>
                  <a:srgbClr val="CAD6DE"/>
                </a:solidFill>
                <a:latin typeface="Cabin" pitchFamily="34" charset="0"/>
                <a:ea typeface="Cabin" pitchFamily="34" charset="-122"/>
                <a:cs typeface="Cabin" pitchFamily="34" charset="-120"/>
              </a:rPr>
              <a:t>Illustrates state-space search and heuristic functions.</a:t>
            </a:r>
            <a:endParaRPr lang="en-US" sz="1850" dirty="0"/>
          </a:p>
        </p:txBody>
      </p:sp>
      <p:sp>
        <p:nvSpPr>
          <p:cNvPr id="10" name="Shape 7"/>
          <p:cNvSpPr/>
          <p:nvPr/>
        </p:nvSpPr>
        <p:spPr>
          <a:xfrm>
            <a:off x="837724" y="5018008"/>
            <a:ext cx="30480" cy="2470071"/>
          </a:xfrm>
          <a:prstGeom prst="rect">
            <a:avLst/>
          </a:prstGeom>
          <a:solidFill>
            <a:srgbClr val="0A988B"/>
          </a:solidFill>
          <a:ln/>
        </p:spPr>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992160"/>
          </a:xfrm>
          <a:prstGeom prst="rect">
            <a:avLst/>
          </a:prstGeom>
        </p:spPr>
      </p:pic>
      <p:sp>
        <p:nvSpPr>
          <p:cNvPr id="3" name="Text 0"/>
          <p:cNvSpPr/>
          <p:nvPr/>
        </p:nvSpPr>
        <p:spPr>
          <a:xfrm>
            <a:off x="837724" y="3687128"/>
            <a:ext cx="7886581" cy="563285"/>
          </a:xfrm>
          <a:prstGeom prst="rect">
            <a:avLst/>
          </a:prstGeom>
          <a:noFill/>
          <a:ln/>
        </p:spPr>
        <p:txBody>
          <a:bodyPr wrap="none" lIns="0" tIns="0" rIns="0" bIns="0" rtlCol="0" anchor="t"/>
          <a:lstStyle/>
          <a:p>
            <a:pPr algn="l" indent="0" marL="0">
              <a:lnSpc>
                <a:spcPts val="4400"/>
              </a:lnSpc>
              <a:buNone/>
            </a:pPr>
            <a:r>
              <a:rPr lang="en-US" sz="3500" dirty="0">
                <a:solidFill>
                  <a:srgbClr val="FFFFFF"/>
                </a:solidFill>
                <a:latin typeface="Unbounded" pitchFamily="34" charset="0"/>
                <a:ea typeface="Unbounded" pitchFamily="34" charset="-122"/>
                <a:cs typeface="Unbounded" pitchFamily="34" charset="-120"/>
              </a:rPr>
              <a:t>Defining the Puzzle's Universe</a:t>
            </a:r>
            <a:endParaRPr lang="en-US" sz="3500" dirty="0"/>
          </a:p>
        </p:txBody>
      </p:sp>
      <p:pic>
        <p:nvPicPr>
          <p:cNvPr id="4" name="Image 1" descr="preencoded.pn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37724" y="4609386"/>
            <a:ext cx="598408" cy="598408"/>
          </a:xfrm>
          <a:prstGeom prst="rect">
            <a:avLst/>
          </a:prstGeom>
        </p:spPr>
      </p:pic>
      <p:sp>
        <p:nvSpPr>
          <p:cNvPr id="5" name="Text 1"/>
          <p:cNvSpPr/>
          <p:nvPr/>
        </p:nvSpPr>
        <p:spPr>
          <a:xfrm>
            <a:off x="837724" y="5506998"/>
            <a:ext cx="2816185" cy="351949"/>
          </a:xfrm>
          <a:prstGeom prst="rect">
            <a:avLst/>
          </a:prstGeom>
          <a:noFill/>
          <a:ln/>
        </p:spPr>
        <p:txBody>
          <a:bodyPr wrap="none" lIns="0" tIns="0" rIns="0" bIns="0" rtlCol="0" anchor="t"/>
          <a:lstStyle/>
          <a:p>
            <a:pPr algn="l" indent="0" marL="0">
              <a:lnSpc>
                <a:spcPts val="2750"/>
              </a:lnSpc>
              <a:buNone/>
            </a:pPr>
            <a:r>
              <a:rPr lang="en-US" sz="2200" dirty="0">
                <a:solidFill>
                  <a:srgbClr val="CAD6DE"/>
                </a:solidFill>
                <a:latin typeface="Unbounded" pitchFamily="34" charset="0"/>
                <a:ea typeface="Unbounded" pitchFamily="34" charset="-122"/>
                <a:cs typeface="Unbounded" pitchFamily="34" charset="-120"/>
              </a:rPr>
              <a:t>State Space</a:t>
            </a:r>
            <a:endParaRPr lang="en-US" sz="2200" dirty="0"/>
          </a:p>
        </p:txBody>
      </p:sp>
      <p:sp>
        <p:nvSpPr>
          <p:cNvPr id="6" name="Text 2"/>
          <p:cNvSpPr/>
          <p:nvPr/>
        </p:nvSpPr>
        <p:spPr>
          <a:xfrm>
            <a:off x="837724" y="6002536"/>
            <a:ext cx="4118848" cy="1149072"/>
          </a:xfrm>
          <a:prstGeom prst="rect">
            <a:avLst/>
          </a:prstGeom>
          <a:noFill/>
          <a:ln/>
        </p:spPr>
        <p:txBody>
          <a:bodyPr wrap="square" lIns="0" tIns="0" rIns="0" bIns="0" rtlCol="0" anchor="t"/>
          <a:lstStyle/>
          <a:p>
            <a:pPr algn="l" indent="0" marL="0">
              <a:lnSpc>
                <a:spcPts val="3000"/>
              </a:lnSpc>
              <a:buNone/>
            </a:pPr>
            <a:r>
              <a:rPr lang="en-US" sz="1850" dirty="0">
                <a:solidFill>
                  <a:srgbClr val="CAD6DE"/>
                </a:solidFill>
                <a:latin typeface="Cabin" pitchFamily="34" charset="0"/>
                <a:ea typeface="Cabin" pitchFamily="34" charset="-122"/>
                <a:cs typeface="Cabin" pitchFamily="34" charset="-120"/>
              </a:rPr>
              <a:t>Encompasses all possible arrangements of the tiles, forming a vast graph that search algorithms must navigate.</a:t>
            </a:r>
            <a:endParaRPr lang="en-US" sz="1850" dirty="0"/>
          </a:p>
        </p:txBody>
      </p:sp>
      <p:pic>
        <p:nvPicPr>
          <p:cNvPr id="7" name="Image 2" descr="preencoded.png">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255776" y="4609386"/>
            <a:ext cx="598408" cy="598408"/>
          </a:xfrm>
          <a:prstGeom prst="rect">
            <a:avLst/>
          </a:prstGeom>
        </p:spPr>
      </p:pic>
      <p:sp>
        <p:nvSpPr>
          <p:cNvPr id="8" name="Text 3"/>
          <p:cNvSpPr/>
          <p:nvPr/>
        </p:nvSpPr>
        <p:spPr>
          <a:xfrm>
            <a:off x="5255776" y="5506998"/>
            <a:ext cx="2816185" cy="351949"/>
          </a:xfrm>
          <a:prstGeom prst="rect">
            <a:avLst/>
          </a:prstGeom>
          <a:noFill/>
          <a:ln/>
        </p:spPr>
        <p:txBody>
          <a:bodyPr wrap="none" lIns="0" tIns="0" rIns="0" bIns="0" rtlCol="0" anchor="t"/>
          <a:lstStyle/>
          <a:p>
            <a:pPr algn="l" indent="0" marL="0">
              <a:lnSpc>
                <a:spcPts val="2750"/>
              </a:lnSpc>
              <a:buNone/>
            </a:pPr>
            <a:r>
              <a:rPr lang="en-US" sz="2200" dirty="0">
                <a:solidFill>
                  <a:srgbClr val="CAD6DE"/>
                </a:solidFill>
                <a:latin typeface="Unbounded" pitchFamily="34" charset="0"/>
                <a:ea typeface="Unbounded" pitchFamily="34" charset="-122"/>
                <a:cs typeface="Unbounded" pitchFamily="34" charset="-120"/>
              </a:rPr>
              <a:t>Initial State</a:t>
            </a:r>
            <a:endParaRPr lang="en-US" sz="2200" dirty="0"/>
          </a:p>
        </p:txBody>
      </p:sp>
      <p:sp>
        <p:nvSpPr>
          <p:cNvPr id="9" name="Text 4"/>
          <p:cNvSpPr/>
          <p:nvPr/>
        </p:nvSpPr>
        <p:spPr>
          <a:xfrm>
            <a:off x="5255776" y="6002536"/>
            <a:ext cx="4118848" cy="766048"/>
          </a:xfrm>
          <a:prstGeom prst="rect">
            <a:avLst/>
          </a:prstGeom>
          <a:noFill/>
          <a:ln/>
        </p:spPr>
        <p:txBody>
          <a:bodyPr wrap="square" lIns="0" tIns="0" rIns="0" bIns="0" rtlCol="0" anchor="t"/>
          <a:lstStyle/>
          <a:p>
            <a:pPr algn="l" indent="0" marL="0">
              <a:lnSpc>
                <a:spcPts val="3000"/>
              </a:lnSpc>
              <a:buNone/>
            </a:pPr>
            <a:r>
              <a:rPr lang="en-US" sz="1850" dirty="0">
                <a:solidFill>
                  <a:srgbClr val="CAD6DE"/>
                </a:solidFill>
                <a:latin typeface="Cabin" pitchFamily="34" charset="0"/>
                <a:ea typeface="Cabin" pitchFamily="34" charset="-122"/>
                <a:cs typeface="Cabin" pitchFamily="34" charset="-120"/>
              </a:rPr>
              <a:t>The starting configuration of the puzzle, the point from which the search begins.</a:t>
            </a:r>
            <a:endParaRPr lang="en-US" sz="1850" dirty="0"/>
          </a:p>
        </p:txBody>
      </p:sp>
      <p:pic>
        <p:nvPicPr>
          <p:cNvPr id="10" name="Image 3" descr="preencoded.png">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673828" y="4609386"/>
            <a:ext cx="598408" cy="598408"/>
          </a:xfrm>
          <a:prstGeom prst="rect">
            <a:avLst/>
          </a:prstGeom>
        </p:spPr>
      </p:pic>
      <p:sp>
        <p:nvSpPr>
          <p:cNvPr id="11" name="Text 5"/>
          <p:cNvSpPr/>
          <p:nvPr/>
        </p:nvSpPr>
        <p:spPr>
          <a:xfrm>
            <a:off x="9673828" y="5506998"/>
            <a:ext cx="2816185" cy="351949"/>
          </a:xfrm>
          <a:prstGeom prst="rect">
            <a:avLst/>
          </a:prstGeom>
          <a:noFill/>
          <a:ln/>
        </p:spPr>
        <p:txBody>
          <a:bodyPr wrap="none" lIns="0" tIns="0" rIns="0" bIns="0" rtlCol="0" anchor="t"/>
          <a:lstStyle/>
          <a:p>
            <a:pPr algn="l" indent="0" marL="0">
              <a:lnSpc>
                <a:spcPts val="2750"/>
              </a:lnSpc>
              <a:buNone/>
            </a:pPr>
            <a:r>
              <a:rPr lang="en-US" sz="2200" dirty="0">
                <a:solidFill>
                  <a:srgbClr val="CAD6DE"/>
                </a:solidFill>
                <a:latin typeface="Unbounded" pitchFamily="34" charset="0"/>
                <a:ea typeface="Unbounded" pitchFamily="34" charset="-122"/>
                <a:cs typeface="Unbounded" pitchFamily="34" charset="-120"/>
              </a:rPr>
              <a:t>Goal State</a:t>
            </a:r>
            <a:endParaRPr lang="en-US" sz="2200" dirty="0"/>
          </a:p>
        </p:txBody>
      </p:sp>
      <p:sp>
        <p:nvSpPr>
          <p:cNvPr id="12" name="Text 6"/>
          <p:cNvSpPr/>
          <p:nvPr/>
        </p:nvSpPr>
        <p:spPr>
          <a:xfrm>
            <a:off x="9673828" y="6002536"/>
            <a:ext cx="4118848" cy="1532096"/>
          </a:xfrm>
          <a:prstGeom prst="rect">
            <a:avLst/>
          </a:prstGeom>
          <a:noFill/>
          <a:ln/>
        </p:spPr>
        <p:txBody>
          <a:bodyPr wrap="square" lIns="0" tIns="0" rIns="0" bIns="0" rtlCol="0" anchor="t"/>
          <a:lstStyle/>
          <a:p>
            <a:pPr algn="l" indent="0" marL="0">
              <a:lnSpc>
                <a:spcPts val="3000"/>
              </a:lnSpc>
              <a:buNone/>
            </a:pPr>
            <a:r>
              <a:rPr lang="en-US" sz="1850" dirty="0">
                <a:solidFill>
                  <a:srgbClr val="CAD6DE"/>
                </a:solidFill>
                <a:latin typeface="Cabin" pitchFamily="34" charset="0"/>
                <a:ea typeface="Cabin" pitchFamily="34" charset="-122"/>
                <a:cs typeface="Cabin" pitchFamily="34" charset="-120"/>
              </a:rPr>
              <a:t>The desired configuration where the tiles are arranged in a specific, often ordered, sequence with the empty space in a designated spot.</a:t>
            </a:r>
            <a:endParaRPr lang="en-US" sz="18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819507" y="643890"/>
            <a:ext cx="8004096" cy="688777"/>
          </a:xfrm>
          <a:prstGeom prst="rect">
            <a:avLst/>
          </a:prstGeom>
          <a:noFill/>
          <a:ln/>
        </p:spPr>
        <p:txBody>
          <a:bodyPr wrap="none" lIns="0" tIns="0" rIns="0" bIns="0" rtlCol="0" anchor="t"/>
          <a:lstStyle/>
          <a:p>
            <a:pPr algn="l" indent="0" marL="0">
              <a:lnSpc>
                <a:spcPts val="5400"/>
              </a:lnSpc>
              <a:buNone/>
            </a:pPr>
            <a:r>
              <a:rPr lang="en-US" sz="4300" dirty="0">
                <a:solidFill>
                  <a:srgbClr val="FFFFFF"/>
                </a:solidFill>
                <a:latin typeface="Unbounded" pitchFamily="34" charset="0"/>
                <a:ea typeface="Unbounded" pitchFamily="34" charset="-122"/>
                <a:cs typeface="Unbounded" pitchFamily="34" charset="-120"/>
              </a:rPr>
              <a:t>Depth First Search (DFS)</a:t>
            </a:r>
            <a:endParaRPr lang="en-US" sz="4300" dirty="0"/>
          </a:p>
        </p:txBody>
      </p:sp>
      <p:sp>
        <p:nvSpPr>
          <p:cNvPr id="3" name="Text 1"/>
          <p:cNvSpPr/>
          <p:nvPr/>
        </p:nvSpPr>
        <p:spPr>
          <a:xfrm>
            <a:off x="819507" y="1894642"/>
            <a:ext cx="7566303" cy="1124069"/>
          </a:xfrm>
          <a:prstGeom prst="rect">
            <a:avLst/>
          </a:prstGeom>
          <a:noFill/>
          <a:ln/>
        </p:spPr>
        <p:txBody>
          <a:bodyPr wrap="square" lIns="0" tIns="0" rIns="0" bIns="0" rtlCol="0" anchor="t"/>
          <a:lstStyle/>
          <a:p>
            <a:pPr algn="l" indent="0" marL="0">
              <a:lnSpc>
                <a:spcPts val="2950"/>
              </a:lnSpc>
              <a:buNone/>
            </a:pPr>
            <a:r>
              <a:rPr lang="en-US" sz="1800" dirty="0">
                <a:solidFill>
                  <a:srgbClr val="0A988B"/>
                </a:solidFill>
                <a:latin typeface="Cabin" pitchFamily="34" charset="0"/>
                <a:ea typeface="Cabin" pitchFamily="34" charset="-122"/>
                <a:cs typeface="Cabin" pitchFamily="34" charset="-120"/>
              </a:rPr>
              <a:t>DFS explores as deeply as possible along each branch before backtracking.</a:t>
            </a:r>
            <a:pPr algn="l" indent="0" marL="0">
              <a:lnSpc>
                <a:spcPts val="2950"/>
              </a:lnSpc>
              <a:buNone/>
            </a:pPr>
            <a:r>
              <a:rPr lang="en-US" sz="1800" dirty="0">
                <a:solidFill>
                  <a:srgbClr val="CAD6DE"/>
                </a:solidFill>
                <a:latin typeface="Cabin" pitchFamily="34" charset="0"/>
                <a:ea typeface="Cabin" pitchFamily="34" charset="-122"/>
                <a:cs typeface="Cabin" pitchFamily="34" charset="-120"/>
              </a:rPr>
              <a:t> It's like exploring a maze by always going forward until you hit a dead end, then returning to the last choice point.</a:t>
            </a:r>
            <a:endParaRPr lang="en-US" sz="1800" dirty="0"/>
          </a:p>
        </p:txBody>
      </p:sp>
      <p:sp>
        <p:nvSpPr>
          <p:cNvPr id="4" name="Text 2"/>
          <p:cNvSpPr/>
          <p:nvPr/>
        </p:nvSpPr>
        <p:spPr>
          <a:xfrm>
            <a:off x="819507" y="3252787"/>
            <a:ext cx="4256842" cy="344329"/>
          </a:xfrm>
          <a:prstGeom prst="rect">
            <a:avLst/>
          </a:prstGeom>
          <a:noFill/>
          <a:ln/>
        </p:spPr>
        <p:txBody>
          <a:bodyPr wrap="none" lIns="0" tIns="0" rIns="0" bIns="0" rtlCol="0" anchor="t"/>
          <a:lstStyle/>
          <a:p>
            <a:pPr algn="l" indent="0" marL="0">
              <a:lnSpc>
                <a:spcPts val="2700"/>
              </a:lnSpc>
              <a:buNone/>
            </a:pPr>
            <a:r>
              <a:rPr lang="en-US" sz="2150" dirty="0">
                <a:solidFill>
                  <a:srgbClr val="FFFFFF"/>
                </a:solidFill>
                <a:latin typeface="Unbounded" pitchFamily="34" charset="0"/>
                <a:ea typeface="Unbounded" pitchFamily="34" charset="-122"/>
                <a:cs typeface="Unbounded" pitchFamily="34" charset="-120"/>
              </a:rPr>
              <a:t>How it applies to 8-Puzzle:</a:t>
            </a:r>
            <a:endParaRPr lang="en-US" sz="2150" dirty="0"/>
          </a:p>
        </p:txBody>
      </p:sp>
      <p:sp>
        <p:nvSpPr>
          <p:cNvPr id="5" name="Text 3"/>
          <p:cNvSpPr/>
          <p:nvPr/>
        </p:nvSpPr>
        <p:spPr>
          <a:xfrm>
            <a:off x="819507" y="3831193"/>
            <a:ext cx="7566303" cy="1124069"/>
          </a:xfrm>
          <a:prstGeom prst="rect">
            <a:avLst/>
          </a:prstGeom>
          <a:noFill/>
          <a:ln/>
        </p:spPr>
        <p:txBody>
          <a:bodyPr wrap="square" lIns="0" tIns="0" rIns="0" bIns="0" rtlCol="0" anchor="t"/>
          <a:lstStyle/>
          <a:p>
            <a:pPr algn="l" indent="0" marL="0">
              <a:lnSpc>
                <a:spcPts val="2950"/>
              </a:lnSpc>
              <a:buNone/>
            </a:pPr>
            <a:r>
              <a:rPr lang="en-US" sz="1800" dirty="0">
                <a:solidFill>
                  <a:srgbClr val="CAD6DE"/>
                </a:solidFill>
                <a:latin typeface="Cabin" pitchFamily="34" charset="0"/>
                <a:ea typeface="Cabin" pitchFamily="34" charset="-122"/>
                <a:cs typeface="Cabin" pitchFamily="34" charset="-120"/>
              </a:rPr>
              <a:t>DFS delves into puzzle states, exploring one path completely before considering alternatives. It's suitable when the solution might be found deep in the search tree.</a:t>
            </a:r>
            <a:endParaRPr lang="en-US" sz="1800" dirty="0"/>
          </a:p>
        </p:txBody>
      </p:sp>
      <p:pic>
        <p:nvPicPr>
          <p:cNvPr id="6" name="Image 0" descr="preencoded.png">    </p:cNvPr>
          <p:cNvPicPr>
            <a:picLocks noChangeAspect="1"/>
          </p:cNvPicPr>
          <p:nvPr/>
        </p:nvPicPr>
        <p:blipFill>
          <a:blip r:embed="rId1"/>
          <a:stretch>
            <a:fillRect/>
          </a:stretch>
        </p:blipFill>
        <p:spPr>
          <a:xfrm>
            <a:off x="8964692" y="1947267"/>
            <a:ext cx="2286000" cy="2286000"/>
          </a:xfrm>
          <a:prstGeom prst="rect">
            <a:avLst/>
          </a:prstGeom>
        </p:spPr>
      </p:pic>
      <p:sp>
        <p:nvSpPr>
          <p:cNvPr id="7" name="Text 4"/>
          <p:cNvSpPr/>
          <p:nvPr/>
        </p:nvSpPr>
        <p:spPr>
          <a:xfrm>
            <a:off x="8964692" y="4496633"/>
            <a:ext cx="4853702" cy="374690"/>
          </a:xfrm>
          <a:prstGeom prst="rect">
            <a:avLst/>
          </a:prstGeom>
          <a:noFill/>
          <a:ln/>
        </p:spPr>
        <p:txBody>
          <a:bodyPr wrap="none" lIns="0" tIns="0" rIns="0" bIns="0" rtlCol="0" anchor="t"/>
          <a:lstStyle/>
          <a:p>
            <a:pPr algn="l" indent="0" marL="0">
              <a:lnSpc>
                <a:spcPts val="2950"/>
              </a:lnSpc>
              <a:buNone/>
            </a:pPr>
            <a:endParaRPr lang="en-US" sz="1800" dirty="0"/>
          </a:p>
        </p:txBody>
      </p:sp>
      <p:sp>
        <p:nvSpPr>
          <p:cNvPr id="8" name="Shape 5"/>
          <p:cNvSpPr/>
          <p:nvPr/>
        </p:nvSpPr>
        <p:spPr>
          <a:xfrm>
            <a:off x="819507" y="5429369"/>
            <a:ext cx="12991386" cy="2158960"/>
          </a:xfrm>
          <a:prstGeom prst="roundRect">
            <a:avLst>
              <a:gd name="adj" fmla="val 1627"/>
            </a:avLst>
          </a:prstGeom>
          <a:solidFill>
            <a:srgbClr val="304755"/>
          </a:solidFill>
          <a:ln/>
        </p:spPr>
      </p:sp>
      <p:sp>
        <p:nvSpPr>
          <p:cNvPr id="9" name="Shape 6"/>
          <p:cNvSpPr/>
          <p:nvPr/>
        </p:nvSpPr>
        <p:spPr>
          <a:xfrm>
            <a:off x="819507" y="5429369"/>
            <a:ext cx="6495693" cy="2158960"/>
          </a:xfrm>
          <a:prstGeom prst="roundRect">
            <a:avLst>
              <a:gd name="adj" fmla="val 1627"/>
            </a:avLst>
          </a:prstGeom>
          <a:solidFill>
            <a:srgbClr val="304755"/>
          </a:solidFill>
          <a:ln/>
        </p:spPr>
      </p:sp>
      <p:sp>
        <p:nvSpPr>
          <p:cNvPr id="10" name="Text 7"/>
          <p:cNvSpPr/>
          <p:nvPr/>
        </p:nvSpPr>
        <p:spPr>
          <a:xfrm>
            <a:off x="1053584" y="5663446"/>
            <a:ext cx="2754987" cy="344329"/>
          </a:xfrm>
          <a:prstGeom prst="rect">
            <a:avLst/>
          </a:prstGeom>
          <a:noFill/>
          <a:ln/>
        </p:spPr>
        <p:txBody>
          <a:bodyPr wrap="none" lIns="0" tIns="0" rIns="0" bIns="0" rtlCol="0" anchor="t"/>
          <a:lstStyle/>
          <a:p>
            <a:pPr algn="l" indent="0" marL="0">
              <a:lnSpc>
                <a:spcPts val="2700"/>
              </a:lnSpc>
              <a:buNone/>
            </a:pPr>
            <a:r>
              <a:rPr lang="en-US" sz="2150" dirty="0">
                <a:solidFill>
                  <a:srgbClr val="CAD6DE"/>
                </a:solidFill>
                <a:latin typeface="Unbounded" pitchFamily="34" charset="0"/>
                <a:ea typeface="Unbounded" pitchFamily="34" charset="-122"/>
                <a:cs typeface="Unbounded" pitchFamily="34" charset="-120"/>
              </a:rPr>
              <a:t>Advantages</a:t>
            </a:r>
            <a:endParaRPr lang="en-US" sz="2150" dirty="0"/>
          </a:p>
        </p:txBody>
      </p:sp>
      <p:sp>
        <p:nvSpPr>
          <p:cNvPr id="11" name="Text 8"/>
          <p:cNvSpPr/>
          <p:nvPr/>
        </p:nvSpPr>
        <p:spPr>
          <a:xfrm>
            <a:off x="1053584" y="6148268"/>
            <a:ext cx="6027539" cy="374690"/>
          </a:xfrm>
          <a:prstGeom prst="rect">
            <a:avLst/>
          </a:prstGeom>
          <a:noFill/>
          <a:ln/>
        </p:spPr>
        <p:txBody>
          <a:bodyPr wrap="none" lIns="0" tIns="0" rIns="0" bIns="0" rtlCol="0" anchor="t"/>
          <a:lstStyle/>
          <a:p>
            <a:pPr algn="l" marL="342900" indent="-342900">
              <a:lnSpc>
                <a:spcPts val="2950"/>
              </a:lnSpc>
              <a:buSzPct val="100000"/>
              <a:buChar char="•"/>
            </a:pPr>
            <a:r>
              <a:rPr lang="en-US" sz="1800" dirty="0">
                <a:solidFill>
                  <a:srgbClr val="CAD6DE"/>
                </a:solidFill>
                <a:latin typeface="Cabin" pitchFamily="34" charset="0"/>
                <a:ea typeface="Cabin" pitchFamily="34" charset="-122"/>
                <a:cs typeface="Cabin" pitchFamily="34" charset="-120"/>
              </a:rPr>
              <a:t>Low memory usage.</a:t>
            </a:r>
            <a:endParaRPr lang="en-US" sz="1800" dirty="0"/>
          </a:p>
        </p:txBody>
      </p:sp>
      <p:sp>
        <p:nvSpPr>
          <p:cNvPr id="12" name="Text 9"/>
          <p:cNvSpPr/>
          <p:nvPr/>
        </p:nvSpPr>
        <p:spPr>
          <a:xfrm>
            <a:off x="1053584" y="6604873"/>
            <a:ext cx="6027539" cy="374690"/>
          </a:xfrm>
          <a:prstGeom prst="rect">
            <a:avLst/>
          </a:prstGeom>
          <a:noFill/>
          <a:ln/>
        </p:spPr>
        <p:txBody>
          <a:bodyPr wrap="none" lIns="0" tIns="0" rIns="0" bIns="0" rtlCol="0" anchor="t"/>
          <a:lstStyle/>
          <a:p>
            <a:pPr algn="l" marL="342900" indent="-342900">
              <a:lnSpc>
                <a:spcPts val="2950"/>
              </a:lnSpc>
              <a:buSzPct val="100000"/>
              <a:buChar char="•"/>
            </a:pPr>
            <a:r>
              <a:rPr lang="en-US" sz="1800" dirty="0">
                <a:solidFill>
                  <a:srgbClr val="CAD6DE"/>
                </a:solidFill>
                <a:latin typeface="Cabin" pitchFamily="34" charset="0"/>
                <a:ea typeface="Cabin" pitchFamily="34" charset="-122"/>
                <a:cs typeface="Cabin" pitchFamily="34" charset="-120"/>
              </a:rPr>
              <a:t>Simple to implement.</a:t>
            </a:r>
            <a:endParaRPr lang="en-US" sz="1800" dirty="0"/>
          </a:p>
        </p:txBody>
      </p:sp>
      <p:sp>
        <p:nvSpPr>
          <p:cNvPr id="13" name="Shape 10"/>
          <p:cNvSpPr/>
          <p:nvPr/>
        </p:nvSpPr>
        <p:spPr>
          <a:xfrm>
            <a:off x="7315200" y="5429369"/>
            <a:ext cx="6495693" cy="2158960"/>
          </a:xfrm>
          <a:prstGeom prst="rect">
            <a:avLst/>
          </a:prstGeom>
          <a:solidFill>
            <a:srgbClr val="304755"/>
          </a:solidFill>
          <a:ln/>
        </p:spPr>
      </p:sp>
      <p:sp>
        <p:nvSpPr>
          <p:cNvPr id="14" name="Shape 11"/>
          <p:cNvSpPr/>
          <p:nvPr/>
        </p:nvSpPr>
        <p:spPr>
          <a:xfrm>
            <a:off x="7315200" y="5429369"/>
            <a:ext cx="30480" cy="2158960"/>
          </a:xfrm>
          <a:prstGeom prst="roundRect">
            <a:avLst>
              <a:gd name="adj" fmla="val 115245"/>
            </a:avLst>
          </a:prstGeom>
          <a:solidFill>
            <a:srgbClr val="49606E"/>
          </a:solidFill>
          <a:ln/>
        </p:spPr>
      </p:sp>
      <p:sp>
        <p:nvSpPr>
          <p:cNvPr id="15" name="Text 12"/>
          <p:cNvSpPr/>
          <p:nvPr/>
        </p:nvSpPr>
        <p:spPr>
          <a:xfrm>
            <a:off x="7549277" y="5663446"/>
            <a:ext cx="2754987" cy="344329"/>
          </a:xfrm>
          <a:prstGeom prst="rect">
            <a:avLst/>
          </a:prstGeom>
          <a:noFill/>
          <a:ln/>
        </p:spPr>
        <p:txBody>
          <a:bodyPr wrap="none" lIns="0" tIns="0" rIns="0" bIns="0" rtlCol="0" anchor="t"/>
          <a:lstStyle/>
          <a:p>
            <a:pPr algn="l" indent="0" marL="0">
              <a:lnSpc>
                <a:spcPts val="2700"/>
              </a:lnSpc>
              <a:buNone/>
            </a:pPr>
            <a:r>
              <a:rPr lang="en-US" sz="2150" dirty="0">
                <a:solidFill>
                  <a:srgbClr val="CAD6DE"/>
                </a:solidFill>
                <a:latin typeface="Unbounded" pitchFamily="34" charset="0"/>
                <a:ea typeface="Unbounded" pitchFamily="34" charset="-122"/>
                <a:cs typeface="Unbounded" pitchFamily="34" charset="-120"/>
              </a:rPr>
              <a:t>Disadvantages</a:t>
            </a:r>
            <a:endParaRPr lang="en-US" sz="2150" dirty="0"/>
          </a:p>
        </p:txBody>
      </p:sp>
      <p:sp>
        <p:nvSpPr>
          <p:cNvPr id="16" name="Text 13"/>
          <p:cNvSpPr/>
          <p:nvPr/>
        </p:nvSpPr>
        <p:spPr>
          <a:xfrm>
            <a:off x="7549277" y="6148268"/>
            <a:ext cx="6027539" cy="749379"/>
          </a:xfrm>
          <a:prstGeom prst="rect">
            <a:avLst/>
          </a:prstGeom>
          <a:noFill/>
          <a:ln/>
        </p:spPr>
        <p:txBody>
          <a:bodyPr wrap="square" lIns="0" tIns="0" rIns="0" bIns="0" rtlCol="0" anchor="t"/>
          <a:lstStyle/>
          <a:p>
            <a:pPr algn="l" marL="342900" indent="-342900">
              <a:lnSpc>
                <a:spcPts val="2950"/>
              </a:lnSpc>
              <a:buSzPct val="100000"/>
              <a:buChar char="•"/>
            </a:pPr>
            <a:r>
              <a:rPr lang="en-US" sz="1800" dirty="0">
                <a:solidFill>
                  <a:srgbClr val="CAD6DE"/>
                </a:solidFill>
                <a:latin typeface="Cabin" pitchFamily="34" charset="0"/>
                <a:ea typeface="Cabin" pitchFamily="34" charset="-122"/>
                <a:cs typeface="Cabin" pitchFamily="34" charset="-120"/>
              </a:rPr>
              <a:t>May get stuck in very deep paths, leading to infinite loops.</a:t>
            </a:r>
            <a:endParaRPr lang="en-US" sz="1800" dirty="0"/>
          </a:p>
        </p:txBody>
      </p:sp>
      <p:sp>
        <p:nvSpPr>
          <p:cNvPr id="17" name="Text 14"/>
          <p:cNvSpPr/>
          <p:nvPr/>
        </p:nvSpPr>
        <p:spPr>
          <a:xfrm>
            <a:off x="7549277" y="6979563"/>
            <a:ext cx="6027539" cy="374690"/>
          </a:xfrm>
          <a:prstGeom prst="rect">
            <a:avLst/>
          </a:prstGeom>
          <a:noFill/>
          <a:ln/>
        </p:spPr>
        <p:txBody>
          <a:bodyPr wrap="none" lIns="0" tIns="0" rIns="0" bIns="0" rtlCol="0" anchor="t"/>
          <a:lstStyle/>
          <a:p>
            <a:pPr algn="l" marL="342900" indent="-342900">
              <a:lnSpc>
                <a:spcPts val="2950"/>
              </a:lnSpc>
              <a:buSzPct val="100000"/>
              <a:buChar char="•"/>
            </a:pPr>
            <a:r>
              <a:rPr lang="en-US" sz="1800" dirty="0">
                <a:solidFill>
                  <a:srgbClr val="CAD6DE"/>
                </a:solidFill>
                <a:latin typeface="Cabin" pitchFamily="34" charset="0"/>
                <a:ea typeface="Cabin" pitchFamily="34" charset="-122"/>
                <a:cs typeface="Cabin" pitchFamily="34" charset="-120"/>
              </a:rPr>
              <a:t>Not guaranteed to find the shortest or optimal solution.</a:t>
            </a:r>
            <a:endParaRPr lang="en-US" sz="18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837724" y="756999"/>
            <a:ext cx="8849082" cy="704017"/>
          </a:xfrm>
          <a:prstGeom prst="rect">
            <a:avLst/>
          </a:prstGeom>
          <a:noFill/>
          <a:ln/>
        </p:spPr>
        <p:txBody>
          <a:bodyPr wrap="none" lIns="0" tIns="0" rIns="0" bIns="0" rtlCol="0" anchor="t"/>
          <a:lstStyle/>
          <a:p>
            <a:pPr algn="l" indent="0" marL="0">
              <a:lnSpc>
                <a:spcPts val="5500"/>
              </a:lnSpc>
              <a:buNone/>
            </a:pPr>
            <a:r>
              <a:rPr lang="en-US" sz="4400" dirty="0">
                <a:solidFill>
                  <a:srgbClr val="FFFFFF"/>
                </a:solidFill>
                <a:latin typeface="Unbounded" pitchFamily="34" charset="0"/>
                <a:ea typeface="Unbounded" pitchFamily="34" charset="-122"/>
                <a:cs typeface="Unbounded" pitchFamily="34" charset="-120"/>
              </a:rPr>
              <a:t>Breadth First Search (BFS)</a:t>
            </a:r>
            <a:endParaRPr lang="en-US" sz="4400" dirty="0"/>
          </a:p>
        </p:txBody>
      </p:sp>
      <p:sp>
        <p:nvSpPr>
          <p:cNvPr id="3" name="Text 1"/>
          <p:cNvSpPr/>
          <p:nvPr/>
        </p:nvSpPr>
        <p:spPr>
          <a:xfrm>
            <a:off x="837724" y="2035373"/>
            <a:ext cx="7539395" cy="1149072"/>
          </a:xfrm>
          <a:prstGeom prst="rect">
            <a:avLst/>
          </a:prstGeom>
          <a:noFill/>
          <a:ln/>
        </p:spPr>
        <p:txBody>
          <a:bodyPr wrap="square" lIns="0" tIns="0" rIns="0" bIns="0" rtlCol="0" anchor="t"/>
          <a:lstStyle/>
          <a:p>
            <a:pPr algn="l" indent="0" marL="0">
              <a:lnSpc>
                <a:spcPts val="3000"/>
              </a:lnSpc>
              <a:buNone/>
            </a:pPr>
            <a:r>
              <a:rPr lang="en-US" sz="1850" dirty="0">
                <a:solidFill>
                  <a:srgbClr val="0A988B"/>
                </a:solidFill>
                <a:latin typeface="Cabin" pitchFamily="34" charset="0"/>
                <a:ea typeface="Cabin" pitchFamily="34" charset="-122"/>
                <a:cs typeface="Cabin" pitchFamily="34" charset="-120"/>
              </a:rPr>
              <a:t>BFS explores all nodes at the current depth level before moving to the next deeper level.</a:t>
            </a:r>
            <a:pPr algn="l" indent="0" marL="0">
              <a:lnSpc>
                <a:spcPts val="3000"/>
              </a:lnSpc>
              <a:buNone/>
            </a:pPr>
            <a:r>
              <a:rPr lang="en-US" sz="1850" dirty="0">
                <a:solidFill>
                  <a:srgbClr val="CAD6DE"/>
                </a:solidFill>
                <a:latin typeface="Cabin" pitchFamily="34" charset="0"/>
                <a:ea typeface="Cabin" pitchFamily="34" charset="-122"/>
                <a:cs typeface="Cabin" pitchFamily="34" charset="-120"/>
              </a:rPr>
              <a:t> Imagine expanding outwards from the starting point in concentric circles.</a:t>
            </a:r>
            <a:endParaRPr lang="en-US" sz="1850" dirty="0"/>
          </a:p>
        </p:txBody>
      </p:sp>
      <p:sp>
        <p:nvSpPr>
          <p:cNvPr id="4" name="Text 2"/>
          <p:cNvSpPr/>
          <p:nvPr/>
        </p:nvSpPr>
        <p:spPr>
          <a:xfrm>
            <a:off x="837724" y="3423761"/>
            <a:ext cx="4350663" cy="351949"/>
          </a:xfrm>
          <a:prstGeom prst="rect">
            <a:avLst/>
          </a:prstGeom>
          <a:noFill/>
          <a:ln/>
        </p:spPr>
        <p:txBody>
          <a:bodyPr wrap="none" lIns="0" tIns="0" rIns="0" bIns="0" rtlCol="0" anchor="t"/>
          <a:lstStyle/>
          <a:p>
            <a:pPr algn="l" indent="0" marL="0">
              <a:lnSpc>
                <a:spcPts val="2750"/>
              </a:lnSpc>
              <a:buNone/>
            </a:pPr>
            <a:r>
              <a:rPr lang="en-US" sz="2200" dirty="0">
                <a:solidFill>
                  <a:srgbClr val="FFFFFF"/>
                </a:solidFill>
                <a:latin typeface="Unbounded" pitchFamily="34" charset="0"/>
                <a:ea typeface="Unbounded" pitchFamily="34" charset="-122"/>
                <a:cs typeface="Unbounded" pitchFamily="34" charset="-120"/>
              </a:rPr>
              <a:t>How it applies to 8-Puzzle:</a:t>
            </a:r>
            <a:endParaRPr lang="en-US" sz="2200" dirty="0"/>
          </a:p>
        </p:txBody>
      </p:sp>
      <p:sp>
        <p:nvSpPr>
          <p:cNvPr id="5" name="Text 3"/>
          <p:cNvSpPr/>
          <p:nvPr/>
        </p:nvSpPr>
        <p:spPr>
          <a:xfrm>
            <a:off x="837724" y="4015026"/>
            <a:ext cx="7539395" cy="766048"/>
          </a:xfrm>
          <a:prstGeom prst="rect">
            <a:avLst/>
          </a:prstGeom>
          <a:noFill/>
          <a:ln/>
        </p:spPr>
        <p:txBody>
          <a:bodyPr wrap="square" lIns="0" tIns="0" rIns="0" bIns="0" rtlCol="0" anchor="t"/>
          <a:lstStyle/>
          <a:p>
            <a:pPr algn="l" indent="0" marL="0">
              <a:lnSpc>
                <a:spcPts val="3000"/>
              </a:lnSpc>
              <a:buNone/>
            </a:pPr>
            <a:r>
              <a:rPr lang="en-US" sz="1850" dirty="0">
                <a:solidFill>
                  <a:srgbClr val="CAD6DE"/>
                </a:solidFill>
                <a:latin typeface="Cabin" pitchFamily="34" charset="0"/>
                <a:ea typeface="Cabin" pitchFamily="34" charset="-122"/>
                <a:cs typeface="Cabin" pitchFamily="34" charset="-120"/>
              </a:rPr>
              <a:t>BFS systematically explores puzzle states layer by layer, guaranteeing that it finds the shortest path to the goal if one exists.</a:t>
            </a:r>
            <a:endParaRPr lang="en-US" sz="1850" dirty="0"/>
          </a:p>
        </p:txBody>
      </p:sp>
      <p:sp>
        <p:nvSpPr>
          <p:cNvPr id="6" name="Text 4"/>
          <p:cNvSpPr/>
          <p:nvPr/>
        </p:nvSpPr>
        <p:spPr>
          <a:xfrm>
            <a:off x="8968621" y="2035373"/>
            <a:ext cx="4831556" cy="383024"/>
          </a:xfrm>
          <a:prstGeom prst="rect">
            <a:avLst/>
          </a:prstGeom>
          <a:noFill/>
          <a:ln/>
        </p:spPr>
        <p:txBody>
          <a:bodyPr wrap="none" lIns="0" tIns="0" rIns="0" bIns="0" rtlCol="0" anchor="t"/>
          <a:lstStyle/>
          <a:p>
            <a:pPr algn="l" indent="0" marL="0">
              <a:lnSpc>
                <a:spcPts val="3000"/>
              </a:lnSpc>
              <a:buNone/>
            </a:pPr>
            <a:endParaRPr lang="en-US" sz="1850" dirty="0"/>
          </a:p>
        </p:txBody>
      </p:sp>
      <p:sp>
        <p:nvSpPr>
          <p:cNvPr id="7" name="Shape 5"/>
          <p:cNvSpPr/>
          <p:nvPr/>
        </p:nvSpPr>
        <p:spPr>
          <a:xfrm>
            <a:off x="837724" y="5265658"/>
            <a:ext cx="12954952" cy="2206943"/>
          </a:xfrm>
          <a:prstGeom prst="roundRect">
            <a:avLst>
              <a:gd name="adj" fmla="val 1627"/>
            </a:avLst>
          </a:prstGeom>
          <a:solidFill>
            <a:srgbClr val="304755"/>
          </a:solidFill>
          <a:ln/>
        </p:spPr>
      </p:sp>
      <p:sp>
        <p:nvSpPr>
          <p:cNvPr id="8" name="Shape 6"/>
          <p:cNvSpPr/>
          <p:nvPr/>
        </p:nvSpPr>
        <p:spPr>
          <a:xfrm>
            <a:off x="837724" y="5265658"/>
            <a:ext cx="6477476" cy="2206943"/>
          </a:xfrm>
          <a:prstGeom prst="roundRect">
            <a:avLst>
              <a:gd name="adj" fmla="val 1627"/>
            </a:avLst>
          </a:prstGeom>
          <a:solidFill>
            <a:srgbClr val="304755"/>
          </a:solidFill>
          <a:ln/>
        </p:spPr>
      </p:sp>
      <p:sp>
        <p:nvSpPr>
          <p:cNvPr id="9" name="Text 7"/>
          <p:cNvSpPr/>
          <p:nvPr/>
        </p:nvSpPr>
        <p:spPr>
          <a:xfrm>
            <a:off x="1077039" y="5504974"/>
            <a:ext cx="2816185" cy="351949"/>
          </a:xfrm>
          <a:prstGeom prst="rect">
            <a:avLst/>
          </a:prstGeom>
          <a:noFill/>
          <a:ln/>
        </p:spPr>
        <p:txBody>
          <a:bodyPr wrap="none" lIns="0" tIns="0" rIns="0" bIns="0" rtlCol="0" anchor="t"/>
          <a:lstStyle/>
          <a:p>
            <a:pPr algn="l" indent="0" marL="0">
              <a:lnSpc>
                <a:spcPts val="2750"/>
              </a:lnSpc>
              <a:buNone/>
            </a:pPr>
            <a:r>
              <a:rPr lang="en-US" sz="2200" dirty="0">
                <a:solidFill>
                  <a:srgbClr val="CAD6DE"/>
                </a:solidFill>
                <a:latin typeface="Unbounded" pitchFamily="34" charset="0"/>
                <a:ea typeface="Unbounded" pitchFamily="34" charset="-122"/>
                <a:cs typeface="Unbounded" pitchFamily="34" charset="-120"/>
              </a:rPr>
              <a:t>Advantages</a:t>
            </a:r>
            <a:endParaRPr lang="en-US" sz="2200" dirty="0"/>
          </a:p>
        </p:txBody>
      </p:sp>
      <p:sp>
        <p:nvSpPr>
          <p:cNvPr id="10" name="Text 8"/>
          <p:cNvSpPr/>
          <p:nvPr/>
        </p:nvSpPr>
        <p:spPr>
          <a:xfrm>
            <a:off x="1077039" y="6000512"/>
            <a:ext cx="5998845" cy="766048"/>
          </a:xfrm>
          <a:prstGeom prst="rect">
            <a:avLst/>
          </a:prstGeom>
          <a:noFill/>
          <a:ln/>
        </p:spPr>
        <p:txBody>
          <a:bodyPr wrap="square" lIns="0" tIns="0" rIns="0" bIns="0" rtlCol="0" anchor="t"/>
          <a:lstStyle/>
          <a:p>
            <a:pPr algn="l" marL="342900" indent="-342900">
              <a:lnSpc>
                <a:spcPts val="3000"/>
              </a:lnSpc>
              <a:buSzPct val="100000"/>
              <a:buChar char="•"/>
            </a:pPr>
            <a:r>
              <a:rPr lang="en-US" sz="1850" dirty="0">
                <a:solidFill>
                  <a:srgbClr val="CAD6DE"/>
                </a:solidFill>
                <a:latin typeface="Cabin" pitchFamily="34" charset="0"/>
                <a:ea typeface="Cabin" pitchFamily="34" charset="-122"/>
                <a:cs typeface="Cabin" pitchFamily="34" charset="-120"/>
              </a:rPr>
              <a:t>Guarantees the shortest solution path if a solution exists.</a:t>
            </a:r>
            <a:endParaRPr lang="en-US" sz="1850" dirty="0"/>
          </a:p>
        </p:txBody>
      </p:sp>
      <p:sp>
        <p:nvSpPr>
          <p:cNvPr id="11" name="Text 9"/>
          <p:cNvSpPr/>
          <p:nvPr/>
        </p:nvSpPr>
        <p:spPr>
          <a:xfrm>
            <a:off x="1077039" y="6850261"/>
            <a:ext cx="5998845" cy="383024"/>
          </a:xfrm>
          <a:prstGeom prst="rect">
            <a:avLst/>
          </a:prstGeom>
          <a:noFill/>
          <a:ln/>
        </p:spPr>
        <p:txBody>
          <a:bodyPr wrap="none" lIns="0" tIns="0" rIns="0" bIns="0" rtlCol="0" anchor="t"/>
          <a:lstStyle/>
          <a:p>
            <a:pPr algn="l" marL="342900" indent="-342900">
              <a:lnSpc>
                <a:spcPts val="3000"/>
              </a:lnSpc>
              <a:buSzPct val="100000"/>
              <a:buChar char="•"/>
            </a:pPr>
            <a:r>
              <a:rPr lang="en-US" sz="1850" dirty="0">
                <a:solidFill>
                  <a:srgbClr val="CAD6DE"/>
                </a:solidFill>
                <a:latin typeface="Cabin" pitchFamily="34" charset="0"/>
                <a:ea typeface="Cabin" pitchFamily="34" charset="-122"/>
                <a:cs typeface="Cabin" pitchFamily="34" charset="-120"/>
              </a:rPr>
              <a:t>Systematic and complete.</a:t>
            </a:r>
            <a:endParaRPr lang="en-US" sz="1850" dirty="0"/>
          </a:p>
        </p:txBody>
      </p:sp>
      <p:sp>
        <p:nvSpPr>
          <p:cNvPr id="12" name="Shape 10"/>
          <p:cNvSpPr/>
          <p:nvPr/>
        </p:nvSpPr>
        <p:spPr>
          <a:xfrm>
            <a:off x="7315200" y="5265658"/>
            <a:ext cx="6477476" cy="2206943"/>
          </a:xfrm>
          <a:prstGeom prst="rect">
            <a:avLst/>
          </a:prstGeom>
          <a:solidFill>
            <a:srgbClr val="304755"/>
          </a:solidFill>
          <a:ln/>
        </p:spPr>
      </p:sp>
      <p:sp>
        <p:nvSpPr>
          <p:cNvPr id="13" name="Shape 11"/>
          <p:cNvSpPr/>
          <p:nvPr/>
        </p:nvSpPr>
        <p:spPr>
          <a:xfrm>
            <a:off x="7315200" y="5265658"/>
            <a:ext cx="30480" cy="2206943"/>
          </a:xfrm>
          <a:prstGeom prst="roundRect">
            <a:avLst>
              <a:gd name="adj" fmla="val 117806"/>
            </a:avLst>
          </a:prstGeom>
          <a:solidFill>
            <a:srgbClr val="49606E"/>
          </a:solidFill>
          <a:ln/>
        </p:spPr>
      </p:sp>
      <p:sp>
        <p:nvSpPr>
          <p:cNvPr id="14" name="Text 12"/>
          <p:cNvSpPr/>
          <p:nvPr/>
        </p:nvSpPr>
        <p:spPr>
          <a:xfrm>
            <a:off x="7554516" y="5504974"/>
            <a:ext cx="2816185" cy="351949"/>
          </a:xfrm>
          <a:prstGeom prst="rect">
            <a:avLst/>
          </a:prstGeom>
          <a:noFill/>
          <a:ln/>
        </p:spPr>
        <p:txBody>
          <a:bodyPr wrap="none" lIns="0" tIns="0" rIns="0" bIns="0" rtlCol="0" anchor="t"/>
          <a:lstStyle/>
          <a:p>
            <a:pPr algn="l" indent="0" marL="0">
              <a:lnSpc>
                <a:spcPts val="2750"/>
              </a:lnSpc>
              <a:buNone/>
            </a:pPr>
            <a:r>
              <a:rPr lang="en-US" sz="2200" dirty="0">
                <a:solidFill>
                  <a:srgbClr val="CAD6DE"/>
                </a:solidFill>
                <a:latin typeface="Unbounded" pitchFamily="34" charset="0"/>
                <a:ea typeface="Unbounded" pitchFamily="34" charset="-122"/>
                <a:cs typeface="Unbounded" pitchFamily="34" charset="-120"/>
              </a:rPr>
              <a:t>Disadvantages</a:t>
            </a:r>
            <a:endParaRPr lang="en-US" sz="2200" dirty="0"/>
          </a:p>
        </p:txBody>
      </p:sp>
      <p:sp>
        <p:nvSpPr>
          <p:cNvPr id="15" name="Text 13"/>
          <p:cNvSpPr/>
          <p:nvPr/>
        </p:nvSpPr>
        <p:spPr>
          <a:xfrm>
            <a:off x="7554516" y="6000512"/>
            <a:ext cx="5998845" cy="766048"/>
          </a:xfrm>
          <a:prstGeom prst="rect">
            <a:avLst/>
          </a:prstGeom>
          <a:noFill/>
          <a:ln/>
        </p:spPr>
        <p:txBody>
          <a:bodyPr wrap="square" lIns="0" tIns="0" rIns="0" bIns="0" rtlCol="0" anchor="t"/>
          <a:lstStyle/>
          <a:p>
            <a:pPr algn="l" marL="342900" indent="-342900">
              <a:lnSpc>
                <a:spcPts val="3000"/>
              </a:lnSpc>
              <a:buSzPct val="100000"/>
              <a:buChar char="•"/>
            </a:pPr>
            <a:r>
              <a:rPr lang="en-US" sz="1850" dirty="0">
                <a:solidFill>
                  <a:srgbClr val="CAD6DE"/>
                </a:solidFill>
                <a:latin typeface="Cabin" pitchFamily="34" charset="0"/>
                <a:ea typeface="Cabin" pitchFamily="34" charset="-122"/>
                <a:cs typeface="Cabin" pitchFamily="34" charset="-120"/>
              </a:rPr>
              <a:t>High memory usage for large state spaces, as it stores all nodes at each level.</a:t>
            </a:r>
            <a:endParaRPr lang="en-US" sz="1850" dirty="0"/>
          </a:p>
        </p:txBody>
      </p:sp>
      <p:sp>
        <p:nvSpPr>
          <p:cNvPr id="16" name="Text 14"/>
          <p:cNvSpPr/>
          <p:nvPr/>
        </p:nvSpPr>
        <p:spPr>
          <a:xfrm>
            <a:off x="7554516" y="6850261"/>
            <a:ext cx="5998845" cy="383024"/>
          </a:xfrm>
          <a:prstGeom prst="rect">
            <a:avLst/>
          </a:prstGeom>
          <a:noFill/>
          <a:ln/>
        </p:spPr>
        <p:txBody>
          <a:bodyPr wrap="none" lIns="0" tIns="0" rIns="0" bIns="0" rtlCol="0" anchor="t"/>
          <a:lstStyle/>
          <a:p>
            <a:pPr algn="l" marL="342900" indent="-342900">
              <a:lnSpc>
                <a:spcPts val="3000"/>
              </a:lnSpc>
              <a:buSzPct val="100000"/>
              <a:buChar char="•"/>
            </a:pPr>
            <a:r>
              <a:rPr lang="en-US" sz="1850" dirty="0">
                <a:solidFill>
                  <a:srgbClr val="CAD6DE"/>
                </a:solidFill>
                <a:latin typeface="Cabin" pitchFamily="34" charset="0"/>
                <a:ea typeface="Cabin" pitchFamily="34" charset="-122"/>
                <a:cs typeface="Cabin" pitchFamily="34" charset="-120"/>
              </a:rPr>
              <a:t>Can be significantly slower for very large search trees.</a:t>
            </a:r>
            <a:endParaRPr lang="en-US" sz="18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83312" y="796052"/>
            <a:ext cx="6305788" cy="658416"/>
          </a:xfrm>
          <a:prstGeom prst="rect">
            <a:avLst/>
          </a:prstGeom>
          <a:noFill/>
          <a:ln/>
        </p:spPr>
        <p:txBody>
          <a:bodyPr wrap="none" lIns="0" tIns="0" rIns="0" bIns="0" rtlCol="0" anchor="t"/>
          <a:lstStyle/>
          <a:p>
            <a:pPr algn="l" indent="0" marL="0">
              <a:lnSpc>
                <a:spcPts val="5150"/>
              </a:lnSpc>
              <a:buNone/>
            </a:pPr>
            <a:r>
              <a:rPr lang="en-US" sz="4100" dirty="0">
                <a:solidFill>
                  <a:srgbClr val="FFFFFF"/>
                </a:solidFill>
                <a:latin typeface="Unbounded" pitchFamily="34" charset="0"/>
                <a:ea typeface="Unbounded" pitchFamily="34" charset="-122"/>
                <a:cs typeface="Unbounded" pitchFamily="34" charset="-120"/>
              </a:rPr>
              <a:t>A* Search Algorithm</a:t>
            </a:r>
            <a:endParaRPr lang="en-US" sz="4100" dirty="0"/>
          </a:p>
        </p:txBody>
      </p:sp>
      <p:sp>
        <p:nvSpPr>
          <p:cNvPr id="3" name="Text 1"/>
          <p:cNvSpPr/>
          <p:nvPr/>
        </p:nvSpPr>
        <p:spPr>
          <a:xfrm>
            <a:off x="783312" y="1991439"/>
            <a:ext cx="7619762" cy="1074420"/>
          </a:xfrm>
          <a:prstGeom prst="rect">
            <a:avLst/>
          </a:prstGeom>
          <a:noFill/>
          <a:ln/>
        </p:spPr>
        <p:txBody>
          <a:bodyPr wrap="square" lIns="0" tIns="0" rIns="0" bIns="0" rtlCol="0" anchor="t"/>
          <a:lstStyle/>
          <a:p>
            <a:pPr algn="l" indent="0" marL="0">
              <a:lnSpc>
                <a:spcPts val="2800"/>
              </a:lnSpc>
              <a:buNone/>
            </a:pPr>
            <a:r>
              <a:rPr lang="en-US" sz="1750" dirty="0">
                <a:solidFill>
                  <a:srgbClr val="0A988B"/>
                </a:solidFill>
                <a:latin typeface="Cabin" pitchFamily="34" charset="0"/>
                <a:ea typeface="Cabin" pitchFamily="34" charset="-122"/>
                <a:cs typeface="Cabin" pitchFamily="34" charset="-120"/>
              </a:rPr>
              <a:t>A* combines the benefits of both BFS and DFS by using a heuristic function to guide its exploration.</a:t>
            </a:r>
            <a:pPr algn="l" indent="0" marL="0">
              <a:lnSpc>
                <a:spcPts val="2800"/>
              </a:lnSpc>
              <a:buNone/>
            </a:pPr>
            <a:r>
              <a:rPr lang="en-US" sz="1750" dirty="0">
                <a:solidFill>
                  <a:srgbClr val="CAD6DE"/>
                </a:solidFill>
                <a:latin typeface="Cabin" pitchFamily="34" charset="0"/>
                <a:ea typeface="Cabin" pitchFamily="34" charset="-122"/>
                <a:cs typeface="Cabin" pitchFamily="34" charset="-120"/>
              </a:rPr>
              <a:t> It prioritizes paths that seem most promising, leading to more efficient searches.</a:t>
            </a:r>
            <a:endParaRPr lang="en-US" sz="1750" dirty="0"/>
          </a:p>
        </p:txBody>
      </p:sp>
      <p:sp>
        <p:nvSpPr>
          <p:cNvPr id="4" name="Text 2"/>
          <p:cNvSpPr/>
          <p:nvPr/>
        </p:nvSpPr>
        <p:spPr>
          <a:xfrm>
            <a:off x="783312" y="3289578"/>
            <a:ext cx="2938939" cy="329208"/>
          </a:xfrm>
          <a:prstGeom prst="rect">
            <a:avLst/>
          </a:prstGeom>
          <a:noFill/>
          <a:ln/>
        </p:spPr>
        <p:txBody>
          <a:bodyPr wrap="none" lIns="0" tIns="0" rIns="0" bIns="0" rtlCol="0" anchor="t"/>
          <a:lstStyle/>
          <a:p>
            <a:pPr algn="l" indent="0" marL="0">
              <a:lnSpc>
                <a:spcPts val="2550"/>
              </a:lnSpc>
              <a:buNone/>
            </a:pPr>
            <a:r>
              <a:rPr lang="en-US" sz="2050" dirty="0">
                <a:solidFill>
                  <a:srgbClr val="FFFFFF"/>
                </a:solidFill>
                <a:latin typeface="Unbounded" pitchFamily="34" charset="0"/>
                <a:ea typeface="Unbounded" pitchFamily="34" charset="-122"/>
                <a:cs typeface="Unbounded" pitchFamily="34" charset="-120"/>
              </a:rPr>
              <a:t>Heuristic Function:</a:t>
            </a:r>
            <a:endParaRPr lang="en-US" sz="2050" dirty="0"/>
          </a:p>
        </p:txBody>
      </p:sp>
      <p:sp>
        <p:nvSpPr>
          <p:cNvPr id="5" name="Text 3"/>
          <p:cNvSpPr/>
          <p:nvPr/>
        </p:nvSpPr>
        <p:spPr>
          <a:xfrm>
            <a:off x="783312" y="3842504"/>
            <a:ext cx="7619762" cy="1074420"/>
          </a:xfrm>
          <a:prstGeom prst="rect">
            <a:avLst/>
          </a:prstGeom>
          <a:noFill/>
          <a:ln/>
        </p:spPr>
        <p:txBody>
          <a:bodyPr wrap="square" lIns="0" tIns="0" rIns="0" bIns="0" rtlCol="0" anchor="t"/>
          <a:lstStyle/>
          <a:p>
            <a:pPr algn="l" indent="0" marL="0">
              <a:lnSpc>
                <a:spcPts val="2800"/>
              </a:lnSpc>
              <a:buNone/>
            </a:pPr>
            <a:r>
              <a:rPr lang="en-US" sz="1750" dirty="0">
                <a:solidFill>
                  <a:srgbClr val="CAD6DE"/>
                </a:solidFill>
                <a:latin typeface="Cabin" pitchFamily="34" charset="0"/>
                <a:ea typeface="Cabin" pitchFamily="34" charset="-122"/>
                <a:cs typeface="Cabin" pitchFamily="34" charset="-120"/>
              </a:rPr>
              <a:t>Commonly uses the </a:t>
            </a:r>
            <a:pPr algn="l" indent="0" marL="0">
              <a:lnSpc>
                <a:spcPts val="2800"/>
              </a:lnSpc>
              <a:buNone/>
            </a:pPr>
            <a:r>
              <a:rPr lang="en-US" sz="1750" b="1" dirty="0">
                <a:solidFill>
                  <a:srgbClr val="CAD6DE"/>
                </a:solidFill>
                <a:latin typeface="Cabin" pitchFamily="34" charset="0"/>
                <a:ea typeface="Cabin" pitchFamily="34" charset="-122"/>
                <a:cs typeface="Cabin" pitchFamily="34" charset="-120"/>
              </a:rPr>
              <a:t>Manhattan distance</a:t>
            </a:r>
            <a:pPr algn="l" indent="0" marL="0">
              <a:lnSpc>
                <a:spcPts val="2800"/>
              </a:lnSpc>
              <a:buNone/>
            </a:pPr>
            <a:r>
              <a:rPr lang="en-US" sz="1750" dirty="0">
                <a:solidFill>
                  <a:srgbClr val="CAD6DE"/>
                </a:solidFill>
                <a:latin typeface="Cabin" pitchFamily="34" charset="0"/>
                <a:ea typeface="Cabin" pitchFamily="34" charset="-122"/>
                <a:cs typeface="Cabin" pitchFamily="34" charset="-120"/>
              </a:rPr>
              <a:t> heuristic, which calculates the sum of the horizontal and vertical distances of each tile from its correct position in the goal state.</a:t>
            </a:r>
            <a:endParaRPr lang="en-US" sz="1750" dirty="0"/>
          </a:p>
        </p:txBody>
      </p:sp>
      <p:pic>
        <p:nvPicPr>
          <p:cNvPr id="6" name="Image 0" descr="preencoded.png">    </p:cNvPr>
          <p:cNvPicPr>
            <a:picLocks noChangeAspect="1"/>
          </p:cNvPicPr>
          <p:nvPr/>
        </p:nvPicPr>
        <p:blipFill>
          <a:blip r:embed="rId1"/>
          <a:stretch>
            <a:fillRect/>
          </a:stretch>
        </p:blipFill>
        <p:spPr>
          <a:xfrm>
            <a:off x="8956715" y="2041803"/>
            <a:ext cx="2286000" cy="2286000"/>
          </a:xfrm>
          <a:prstGeom prst="rect">
            <a:avLst/>
          </a:prstGeom>
        </p:spPr>
      </p:pic>
      <p:sp>
        <p:nvSpPr>
          <p:cNvPr id="7" name="Shape 4"/>
          <p:cNvSpPr/>
          <p:nvPr/>
        </p:nvSpPr>
        <p:spPr>
          <a:xfrm>
            <a:off x="783312" y="5369957"/>
            <a:ext cx="13063776" cy="2063472"/>
          </a:xfrm>
          <a:prstGeom prst="roundRect">
            <a:avLst>
              <a:gd name="adj" fmla="val 1627"/>
            </a:avLst>
          </a:prstGeom>
          <a:solidFill>
            <a:srgbClr val="304755"/>
          </a:solidFill>
          <a:ln/>
        </p:spPr>
      </p:sp>
      <p:sp>
        <p:nvSpPr>
          <p:cNvPr id="8" name="Shape 5"/>
          <p:cNvSpPr/>
          <p:nvPr/>
        </p:nvSpPr>
        <p:spPr>
          <a:xfrm>
            <a:off x="783312" y="5369957"/>
            <a:ext cx="6531888" cy="2063472"/>
          </a:xfrm>
          <a:prstGeom prst="roundRect">
            <a:avLst>
              <a:gd name="adj" fmla="val 1627"/>
            </a:avLst>
          </a:prstGeom>
          <a:solidFill>
            <a:srgbClr val="304755"/>
          </a:solidFill>
          <a:ln/>
        </p:spPr>
      </p:sp>
      <p:sp>
        <p:nvSpPr>
          <p:cNvPr id="9" name="Text 6"/>
          <p:cNvSpPr/>
          <p:nvPr/>
        </p:nvSpPr>
        <p:spPr>
          <a:xfrm>
            <a:off x="1007031" y="5593675"/>
            <a:ext cx="2633305" cy="329208"/>
          </a:xfrm>
          <a:prstGeom prst="rect">
            <a:avLst/>
          </a:prstGeom>
          <a:noFill/>
          <a:ln/>
        </p:spPr>
        <p:txBody>
          <a:bodyPr wrap="none" lIns="0" tIns="0" rIns="0" bIns="0" rtlCol="0" anchor="t"/>
          <a:lstStyle/>
          <a:p>
            <a:pPr algn="l" indent="0" marL="0">
              <a:lnSpc>
                <a:spcPts val="2550"/>
              </a:lnSpc>
              <a:buNone/>
            </a:pPr>
            <a:r>
              <a:rPr lang="en-US" sz="2050" dirty="0">
                <a:solidFill>
                  <a:srgbClr val="CAD6DE"/>
                </a:solidFill>
                <a:latin typeface="Unbounded" pitchFamily="34" charset="0"/>
                <a:ea typeface="Unbounded" pitchFamily="34" charset="-122"/>
                <a:cs typeface="Unbounded" pitchFamily="34" charset="-120"/>
              </a:rPr>
              <a:t>Advantages</a:t>
            </a:r>
            <a:endParaRPr lang="en-US" sz="2050" dirty="0"/>
          </a:p>
        </p:txBody>
      </p:sp>
      <p:sp>
        <p:nvSpPr>
          <p:cNvPr id="10" name="Text 7"/>
          <p:cNvSpPr/>
          <p:nvPr/>
        </p:nvSpPr>
        <p:spPr>
          <a:xfrm>
            <a:off x="1007031" y="6057067"/>
            <a:ext cx="6084451" cy="358140"/>
          </a:xfrm>
          <a:prstGeom prst="rect">
            <a:avLst/>
          </a:prstGeom>
          <a:noFill/>
          <a:ln/>
        </p:spPr>
        <p:txBody>
          <a:bodyPr wrap="none" lIns="0" tIns="0" rIns="0" bIns="0" rtlCol="0" anchor="t"/>
          <a:lstStyle/>
          <a:p>
            <a:pPr algn="l" marL="342900" indent="-342900">
              <a:lnSpc>
                <a:spcPts val="2800"/>
              </a:lnSpc>
              <a:buSzPct val="100000"/>
              <a:buChar char="•"/>
            </a:pPr>
            <a:r>
              <a:rPr lang="en-US" sz="1750" dirty="0">
                <a:solidFill>
                  <a:srgbClr val="CAD6DE"/>
                </a:solidFill>
                <a:latin typeface="Cabin" pitchFamily="34" charset="0"/>
                <a:ea typeface="Cabin" pitchFamily="34" charset="-122"/>
                <a:cs typeface="Cabin" pitchFamily="34" charset="-120"/>
              </a:rPr>
              <a:t>Guarantees optimal solutions with an admissible heuristic.</a:t>
            </a:r>
            <a:endParaRPr lang="en-US" sz="1750" dirty="0"/>
          </a:p>
        </p:txBody>
      </p:sp>
      <p:sp>
        <p:nvSpPr>
          <p:cNvPr id="11" name="Text 8"/>
          <p:cNvSpPr/>
          <p:nvPr/>
        </p:nvSpPr>
        <p:spPr>
          <a:xfrm>
            <a:off x="1007031" y="6493431"/>
            <a:ext cx="6084451" cy="358140"/>
          </a:xfrm>
          <a:prstGeom prst="rect">
            <a:avLst/>
          </a:prstGeom>
          <a:noFill/>
          <a:ln/>
        </p:spPr>
        <p:txBody>
          <a:bodyPr wrap="none" lIns="0" tIns="0" rIns="0" bIns="0" rtlCol="0" anchor="t"/>
          <a:lstStyle/>
          <a:p>
            <a:pPr algn="l" marL="342900" indent="-342900">
              <a:lnSpc>
                <a:spcPts val="2800"/>
              </a:lnSpc>
              <a:buSzPct val="100000"/>
              <a:buChar char="•"/>
            </a:pPr>
            <a:r>
              <a:rPr lang="en-US" sz="1750" dirty="0">
                <a:solidFill>
                  <a:srgbClr val="CAD6DE"/>
                </a:solidFill>
                <a:latin typeface="Cabin" pitchFamily="34" charset="0"/>
                <a:ea typeface="Cabin" pitchFamily="34" charset="-122"/>
                <a:cs typeface="Cabin" pitchFamily="34" charset="-120"/>
              </a:rPr>
              <a:t>More efficient than BFS and DFS for complex problems.</a:t>
            </a:r>
            <a:endParaRPr lang="en-US" sz="1750" dirty="0"/>
          </a:p>
        </p:txBody>
      </p:sp>
      <p:sp>
        <p:nvSpPr>
          <p:cNvPr id="12" name="Shape 9"/>
          <p:cNvSpPr/>
          <p:nvPr/>
        </p:nvSpPr>
        <p:spPr>
          <a:xfrm>
            <a:off x="7315200" y="5369957"/>
            <a:ext cx="6531888" cy="2063472"/>
          </a:xfrm>
          <a:prstGeom prst="rect">
            <a:avLst/>
          </a:prstGeom>
          <a:solidFill>
            <a:srgbClr val="304755"/>
          </a:solidFill>
          <a:ln/>
        </p:spPr>
      </p:sp>
      <p:sp>
        <p:nvSpPr>
          <p:cNvPr id="13" name="Shape 10"/>
          <p:cNvSpPr/>
          <p:nvPr/>
        </p:nvSpPr>
        <p:spPr>
          <a:xfrm>
            <a:off x="7315200" y="5369957"/>
            <a:ext cx="30480" cy="2063472"/>
          </a:xfrm>
          <a:prstGeom prst="roundRect">
            <a:avLst>
              <a:gd name="adj" fmla="val 110156"/>
            </a:avLst>
          </a:prstGeom>
          <a:solidFill>
            <a:srgbClr val="49606E"/>
          </a:solidFill>
          <a:ln/>
        </p:spPr>
      </p:sp>
      <p:sp>
        <p:nvSpPr>
          <p:cNvPr id="14" name="Text 11"/>
          <p:cNvSpPr/>
          <p:nvPr/>
        </p:nvSpPr>
        <p:spPr>
          <a:xfrm>
            <a:off x="7538918" y="5593675"/>
            <a:ext cx="2633305" cy="329208"/>
          </a:xfrm>
          <a:prstGeom prst="rect">
            <a:avLst/>
          </a:prstGeom>
          <a:noFill/>
          <a:ln/>
        </p:spPr>
        <p:txBody>
          <a:bodyPr wrap="none" lIns="0" tIns="0" rIns="0" bIns="0" rtlCol="0" anchor="t"/>
          <a:lstStyle/>
          <a:p>
            <a:pPr algn="l" indent="0" marL="0">
              <a:lnSpc>
                <a:spcPts val="2550"/>
              </a:lnSpc>
              <a:buNone/>
            </a:pPr>
            <a:r>
              <a:rPr lang="en-US" sz="2050" dirty="0">
                <a:solidFill>
                  <a:srgbClr val="CAD6DE"/>
                </a:solidFill>
                <a:latin typeface="Unbounded" pitchFamily="34" charset="0"/>
                <a:ea typeface="Unbounded" pitchFamily="34" charset="-122"/>
                <a:cs typeface="Unbounded" pitchFamily="34" charset="-120"/>
              </a:rPr>
              <a:t>Disadvantages</a:t>
            </a:r>
            <a:endParaRPr lang="en-US" sz="2050" dirty="0"/>
          </a:p>
        </p:txBody>
      </p:sp>
      <p:sp>
        <p:nvSpPr>
          <p:cNvPr id="15" name="Text 12"/>
          <p:cNvSpPr/>
          <p:nvPr/>
        </p:nvSpPr>
        <p:spPr>
          <a:xfrm>
            <a:off x="7538918" y="6057067"/>
            <a:ext cx="6084451" cy="358140"/>
          </a:xfrm>
          <a:prstGeom prst="rect">
            <a:avLst/>
          </a:prstGeom>
          <a:noFill/>
          <a:ln/>
        </p:spPr>
        <p:txBody>
          <a:bodyPr wrap="none" lIns="0" tIns="0" rIns="0" bIns="0" rtlCol="0" anchor="t"/>
          <a:lstStyle/>
          <a:p>
            <a:pPr algn="l" marL="342900" indent="-342900">
              <a:lnSpc>
                <a:spcPts val="2800"/>
              </a:lnSpc>
              <a:buSzPct val="100000"/>
              <a:buChar char="•"/>
            </a:pPr>
            <a:r>
              <a:rPr lang="en-US" sz="1750" dirty="0">
                <a:solidFill>
                  <a:srgbClr val="CAD6DE"/>
                </a:solidFill>
                <a:latin typeface="Cabin" pitchFamily="34" charset="0"/>
                <a:ea typeface="Cabin" pitchFamily="34" charset="-122"/>
                <a:cs typeface="Cabin" pitchFamily="34" charset="-120"/>
              </a:rPr>
              <a:t>Requires careful design of a good heuristic function.</a:t>
            </a:r>
            <a:endParaRPr lang="en-US" sz="1750" dirty="0"/>
          </a:p>
        </p:txBody>
      </p:sp>
      <p:sp>
        <p:nvSpPr>
          <p:cNvPr id="16" name="Text 13"/>
          <p:cNvSpPr/>
          <p:nvPr/>
        </p:nvSpPr>
        <p:spPr>
          <a:xfrm>
            <a:off x="7538918" y="6493431"/>
            <a:ext cx="6084451" cy="716280"/>
          </a:xfrm>
          <a:prstGeom prst="rect">
            <a:avLst/>
          </a:prstGeom>
          <a:noFill/>
          <a:ln/>
        </p:spPr>
        <p:txBody>
          <a:bodyPr wrap="square" lIns="0" tIns="0" rIns="0" bIns="0" rtlCol="0" anchor="t"/>
          <a:lstStyle/>
          <a:p>
            <a:pPr algn="l" marL="342900" indent="-342900">
              <a:lnSpc>
                <a:spcPts val="2800"/>
              </a:lnSpc>
              <a:buSzPct val="100000"/>
              <a:buChar char="•"/>
            </a:pPr>
            <a:r>
              <a:rPr lang="en-US" sz="1750" dirty="0">
                <a:solidFill>
                  <a:srgbClr val="CAD6DE"/>
                </a:solidFill>
                <a:latin typeface="Cabin" pitchFamily="34" charset="0"/>
                <a:ea typeface="Cabin" pitchFamily="34" charset="-122"/>
                <a:cs typeface="Cabin" pitchFamily="34" charset="-120"/>
              </a:rPr>
              <a:t>Can still be memory-intensive for extremely large state spaces.</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837724" y="1083707"/>
            <a:ext cx="12954952" cy="1408033"/>
          </a:xfrm>
          <a:prstGeom prst="rect">
            <a:avLst/>
          </a:prstGeom>
          <a:noFill/>
          <a:ln/>
        </p:spPr>
        <p:txBody>
          <a:bodyPr wrap="square" lIns="0" tIns="0" rIns="0" bIns="0" rtlCol="0" anchor="t"/>
          <a:lstStyle/>
          <a:p>
            <a:pPr algn="l" indent="0" marL="0">
              <a:lnSpc>
                <a:spcPts val="5500"/>
              </a:lnSpc>
              <a:buNone/>
            </a:pPr>
            <a:r>
              <a:rPr lang="en-US" sz="4400" dirty="0">
                <a:solidFill>
                  <a:srgbClr val="FFFFFF"/>
                </a:solidFill>
                <a:latin typeface="Unbounded" pitchFamily="34" charset="0"/>
                <a:ea typeface="Unbounded" pitchFamily="34" charset="-122"/>
                <a:cs typeface="Unbounded" pitchFamily="34" charset="-120"/>
              </a:rPr>
              <a:t>Algorithm Comparison: DFS, BFS, and A*</a:t>
            </a:r>
            <a:endParaRPr lang="en-US" sz="4400" dirty="0"/>
          </a:p>
        </p:txBody>
      </p:sp>
      <p:sp>
        <p:nvSpPr>
          <p:cNvPr id="3" name="Shape 1"/>
          <p:cNvSpPr/>
          <p:nvPr/>
        </p:nvSpPr>
        <p:spPr>
          <a:xfrm>
            <a:off x="837724" y="2970490"/>
            <a:ext cx="12954952" cy="3523059"/>
          </a:xfrm>
          <a:prstGeom prst="roundRect">
            <a:avLst>
              <a:gd name="adj" fmla="val 1019"/>
            </a:avLst>
          </a:prstGeom>
          <a:noFill/>
          <a:ln w="7620">
            <a:solidFill>
              <a:srgbClr val="FFFFFF">
                <a:alpha val="24000"/>
              </a:srgbClr>
            </a:solidFill>
            <a:prstDash val="solid"/>
          </a:ln>
        </p:spPr>
      </p:sp>
      <p:sp>
        <p:nvSpPr>
          <p:cNvPr id="4" name="Shape 2"/>
          <p:cNvSpPr/>
          <p:nvPr/>
        </p:nvSpPr>
        <p:spPr>
          <a:xfrm>
            <a:off x="845344" y="2978110"/>
            <a:ext cx="12939713" cy="685443"/>
          </a:xfrm>
          <a:prstGeom prst="rect">
            <a:avLst/>
          </a:prstGeom>
          <a:solidFill>
            <a:srgbClr val="FFFFFF">
              <a:alpha val="4000"/>
            </a:srgbClr>
          </a:solidFill>
          <a:ln/>
        </p:spPr>
      </p:sp>
      <p:sp>
        <p:nvSpPr>
          <p:cNvPr id="5" name="Text 3"/>
          <p:cNvSpPr/>
          <p:nvPr/>
        </p:nvSpPr>
        <p:spPr>
          <a:xfrm>
            <a:off x="1084659" y="3129320"/>
            <a:ext cx="2105501" cy="383024"/>
          </a:xfrm>
          <a:prstGeom prst="rect">
            <a:avLst/>
          </a:prstGeom>
          <a:noFill/>
          <a:ln/>
        </p:spPr>
        <p:txBody>
          <a:bodyPr wrap="none" lIns="0" tIns="0" rIns="0" bIns="0" rtlCol="0" anchor="t"/>
          <a:lstStyle/>
          <a:p>
            <a:pPr algn="l" indent="0" marL="0">
              <a:lnSpc>
                <a:spcPts val="3000"/>
              </a:lnSpc>
              <a:buNone/>
            </a:pPr>
            <a:r>
              <a:rPr lang="en-US" sz="1850" b="1" dirty="0">
                <a:solidFill>
                  <a:srgbClr val="CAD6DE"/>
                </a:solidFill>
                <a:latin typeface="Cabin" pitchFamily="34" charset="0"/>
                <a:ea typeface="Cabin" pitchFamily="34" charset="-122"/>
                <a:cs typeface="Cabin" pitchFamily="34" charset="-120"/>
              </a:rPr>
              <a:t>Algorithm</a:t>
            </a:r>
            <a:endParaRPr lang="en-US" sz="1850" dirty="0"/>
          </a:p>
        </p:txBody>
      </p:sp>
      <p:sp>
        <p:nvSpPr>
          <p:cNvPr id="6" name="Text 4"/>
          <p:cNvSpPr/>
          <p:nvPr/>
        </p:nvSpPr>
        <p:spPr>
          <a:xfrm>
            <a:off x="3676412" y="3129320"/>
            <a:ext cx="2101691" cy="383024"/>
          </a:xfrm>
          <a:prstGeom prst="rect">
            <a:avLst/>
          </a:prstGeom>
          <a:noFill/>
          <a:ln/>
        </p:spPr>
        <p:txBody>
          <a:bodyPr wrap="none" lIns="0" tIns="0" rIns="0" bIns="0" rtlCol="0" anchor="t"/>
          <a:lstStyle/>
          <a:p>
            <a:pPr algn="l" indent="0" marL="0">
              <a:lnSpc>
                <a:spcPts val="3000"/>
              </a:lnSpc>
              <a:buNone/>
            </a:pPr>
            <a:r>
              <a:rPr lang="en-US" sz="1850" b="1" dirty="0">
                <a:solidFill>
                  <a:srgbClr val="CAD6DE"/>
                </a:solidFill>
                <a:latin typeface="Cabin" pitchFamily="34" charset="0"/>
                <a:ea typeface="Cabin" pitchFamily="34" charset="-122"/>
                <a:cs typeface="Cabin" pitchFamily="34" charset="-120"/>
              </a:rPr>
              <a:t>Time Complexity</a:t>
            </a:r>
            <a:endParaRPr lang="en-US" sz="1850" dirty="0"/>
          </a:p>
        </p:txBody>
      </p:sp>
      <p:sp>
        <p:nvSpPr>
          <p:cNvPr id="7" name="Text 5"/>
          <p:cNvSpPr/>
          <p:nvPr/>
        </p:nvSpPr>
        <p:spPr>
          <a:xfrm>
            <a:off x="6264354" y="3129320"/>
            <a:ext cx="2101691" cy="383024"/>
          </a:xfrm>
          <a:prstGeom prst="rect">
            <a:avLst/>
          </a:prstGeom>
          <a:noFill/>
          <a:ln/>
        </p:spPr>
        <p:txBody>
          <a:bodyPr wrap="none" lIns="0" tIns="0" rIns="0" bIns="0" rtlCol="0" anchor="t"/>
          <a:lstStyle/>
          <a:p>
            <a:pPr algn="l" indent="0" marL="0">
              <a:lnSpc>
                <a:spcPts val="3000"/>
              </a:lnSpc>
              <a:buNone/>
            </a:pPr>
            <a:r>
              <a:rPr lang="en-US" sz="1850" b="1" dirty="0">
                <a:solidFill>
                  <a:srgbClr val="CAD6DE"/>
                </a:solidFill>
                <a:latin typeface="Cabin" pitchFamily="34" charset="0"/>
                <a:ea typeface="Cabin" pitchFamily="34" charset="-122"/>
                <a:cs typeface="Cabin" pitchFamily="34" charset="-120"/>
              </a:rPr>
              <a:t>Space Complexity</a:t>
            </a:r>
            <a:endParaRPr lang="en-US" sz="1850" dirty="0"/>
          </a:p>
        </p:txBody>
      </p:sp>
      <p:sp>
        <p:nvSpPr>
          <p:cNvPr id="8" name="Text 6"/>
          <p:cNvSpPr/>
          <p:nvPr/>
        </p:nvSpPr>
        <p:spPr>
          <a:xfrm>
            <a:off x="8852297" y="3129320"/>
            <a:ext cx="2101691" cy="383024"/>
          </a:xfrm>
          <a:prstGeom prst="rect">
            <a:avLst/>
          </a:prstGeom>
          <a:noFill/>
          <a:ln/>
        </p:spPr>
        <p:txBody>
          <a:bodyPr wrap="none" lIns="0" tIns="0" rIns="0" bIns="0" rtlCol="0" anchor="t"/>
          <a:lstStyle/>
          <a:p>
            <a:pPr algn="l" indent="0" marL="0">
              <a:lnSpc>
                <a:spcPts val="3000"/>
              </a:lnSpc>
              <a:buNone/>
            </a:pPr>
            <a:r>
              <a:rPr lang="en-US" sz="1850" b="1" dirty="0">
                <a:solidFill>
                  <a:srgbClr val="CAD6DE"/>
                </a:solidFill>
                <a:latin typeface="Cabin" pitchFamily="34" charset="0"/>
                <a:ea typeface="Cabin" pitchFamily="34" charset="-122"/>
                <a:cs typeface="Cabin" pitchFamily="34" charset="-120"/>
              </a:rPr>
              <a:t>Optimality</a:t>
            </a:r>
            <a:endParaRPr lang="en-US" sz="1850" dirty="0"/>
          </a:p>
        </p:txBody>
      </p:sp>
      <p:sp>
        <p:nvSpPr>
          <p:cNvPr id="9" name="Text 7"/>
          <p:cNvSpPr/>
          <p:nvPr/>
        </p:nvSpPr>
        <p:spPr>
          <a:xfrm>
            <a:off x="11440239" y="3129320"/>
            <a:ext cx="2105501" cy="383024"/>
          </a:xfrm>
          <a:prstGeom prst="rect">
            <a:avLst/>
          </a:prstGeom>
          <a:noFill/>
          <a:ln/>
        </p:spPr>
        <p:txBody>
          <a:bodyPr wrap="none" lIns="0" tIns="0" rIns="0" bIns="0" rtlCol="0" anchor="t"/>
          <a:lstStyle/>
          <a:p>
            <a:pPr algn="l" indent="0" marL="0">
              <a:lnSpc>
                <a:spcPts val="3000"/>
              </a:lnSpc>
              <a:buNone/>
            </a:pPr>
            <a:r>
              <a:rPr lang="en-US" sz="1850" b="1" dirty="0">
                <a:solidFill>
                  <a:srgbClr val="CAD6DE"/>
                </a:solidFill>
                <a:latin typeface="Cabin" pitchFamily="34" charset="0"/>
                <a:ea typeface="Cabin" pitchFamily="34" charset="-122"/>
                <a:cs typeface="Cabin" pitchFamily="34" charset="-120"/>
              </a:rPr>
              <a:t>Performance</a:t>
            </a:r>
            <a:endParaRPr lang="en-US" sz="1850" dirty="0"/>
          </a:p>
        </p:txBody>
      </p:sp>
      <p:sp>
        <p:nvSpPr>
          <p:cNvPr id="10" name="Shape 8"/>
          <p:cNvSpPr/>
          <p:nvPr/>
        </p:nvSpPr>
        <p:spPr>
          <a:xfrm>
            <a:off x="845344" y="3663553"/>
            <a:ext cx="12939713" cy="685443"/>
          </a:xfrm>
          <a:prstGeom prst="rect">
            <a:avLst/>
          </a:prstGeom>
          <a:solidFill>
            <a:srgbClr val="000000">
              <a:alpha val="4000"/>
            </a:srgbClr>
          </a:solidFill>
          <a:ln/>
        </p:spPr>
      </p:sp>
      <p:sp>
        <p:nvSpPr>
          <p:cNvPr id="11" name="Text 9"/>
          <p:cNvSpPr/>
          <p:nvPr/>
        </p:nvSpPr>
        <p:spPr>
          <a:xfrm>
            <a:off x="1084659" y="3814762"/>
            <a:ext cx="2105501" cy="383024"/>
          </a:xfrm>
          <a:prstGeom prst="rect">
            <a:avLst/>
          </a:prstGeom>
          <a:noFill/>
          <a:ln/>
        </p:spPr>
        <p:txBody>
          <a:bodyPr wrap="none" lIns="0" tIns="0" rIns="0" bIns="0" rtlCol="0" anchor="t"/>
          <a:lstStyle/>
          <a:p>
            <a:pPr algn="l" indent="0" marL="0">
              <a:lnSpc>
                <a:spcPts val="3000"/>
              </a:lnSpc>
              <a:buNone/>
            </a:pPr>
            <a:r>
              <a:rPr lang="en-US" sz="1850" dirty="0">
                <a:solidFill>
                  <a:srgbClr val="CAD6DE"/>
                </a:solidFill>
                <a:latin typeface="Cabin" pitchFamily="34" charset="0"/>
                <a:ea typeface="Cabin" pitchFamily="34" charset="-122"/>
                <a:cs typeface="Cabin" pitchFamily="34" charset="-120"/>
              </a:rPr>
              <a:t>DFS</a:t>
            </a:r>
            <a:endParaRPr lang="en-US" sz="1850" dirty="0"/>
          </a:p>
        </p:txBody>
      </p:sp>
      <p:sp>
        <p:nvSpPr>
          <p:cNvPr id="12" name="Text 10"/>
          <p:cNvSpPr/>
          <p:nvPr/>
        </p:nvSpPr>
        <p:spPr>
          <a:xfrm>
            <a:off x="3676412" y="3814762"/>
            <a:ext cx="2101691" cy="383024"/>
          </a:xfrm>
          <a:prstGeom prst="rect">
            <a:avLst/>
          </a:prstGeom>
          <a:noFill/>
          <a:ln/>
        </p:spPr>
        <p:txBody>
          <a:bodyPr wrap="none" lIns="0" tIns="0" rIns="0" bIns="0" rtlCol="0" anchor="t"/>
          <a:lstStyle/>
          <a:p>
            <a:pPr algn="l" indent="0" marL="0">
              <a:lnSpc>
                <a:spcPts val="3000"/>
              </a:lnSpc>
              <a:buNone/>
            </a:pPr>
            <a:r>
              <a:rPr lang="en-US" sz="1850" dirty="0">
                <a:solidFill>
                  <a:srgbClr val="CAD6DE"/>
                </a:solidFill>
                <a:latin typeface="Cabin" pitchFamily="34" charset="0"/>
                <a:ea typeface="Cabin" pitchFamily="34" charset="-122"/>
                <a:cs typeface="Cabin" pitchFamily="34" charset="-120"/>
              </a:rPr>
              <a:t>O(b^d)</a:t>
            </a:r>
            <a:endParaRPr lang="en-US" sz="1850" dirty="0"/>
          </a:p>
        </p:txBody>
      </p:sp>
      <p:sp>
        <p:nvSpPr>
          <p:cNvPr id="13" name="Text 11"/>
          <p:cNvSpPr/>
          <p:nvPr/>
        </p:nvSpPr>
        <p:spPr>
          <a:xfrm>
            <a:off x="6264354" y="3814762"/>
            <a:ext cx="2101691" cy="383024"/>
          </a:xfrm>
          <a:prstGeom prst="rect">
            <a:avLst/>
          </a:prstGeom>
          <a:noFill/>
          <a:ln/>
        </p:spPr>
        <p:txBody>
          <a:bodyPr wrap="none" lIns="0" tIns="0" rIns="0" bIns="0" rtlCol="0" anchor="t"/>
          <a:lstStyle/>
          <a:p>
            <a:pPr algn="l" indent="0" marL="0">
              <a:lnSpc>
                <a:spcPts val="3000"/>
              </a:lnSpc>
              <a:buNone/>
            </a:pPr>
            <a:r>
              <a:rPr lang="en-US" sz="1850" dirty="0">
                <a:solidFill>
                  <a:srgbClr val="CAD6DE"/>
                </a:solidFill>
                <a:latin typeface="Cabin" pitchFamily="34" charset="0"/>
                <a:ea typeface="Cabin" pitchFamily="34" charset="-122"/>
                <a:cs typeface="Cabin" pitchFamily="34" charset="-120"/>
              </a:rPr>
              <a:t>O(d)</a:t>
            </a:r>
            <a:endParaRPr lang="en-US" sz="1850" dirty="0"/>
          </a:p>
        </p:txBody>
      </p:sp>
      <p:sp>
        <p:nvSpPr>
          <p:cNvPr id="14" name="Text 12"/>
          <p:cNvSpPr/>
          <p:nvPr/>
        </p:nvSpPr>
        <p:spPr>
          <a:xfrm>
            <a:off x="8852297" y="3814762"/>
            <a:ext cx="2101691" cy="383024"/>
          </a:xfrm>
          <a:prstGeom prst="rect">
            <a:avLst/>
          </a:prstGeom>
          <a:noFill/>
          <a:ln/>
        </p:spPr>
        <p:txBody>
          <a:bodyPr wrap="none" lIns="0" tIns="0" rIns="0" bIns="0" rtlCol="0" anchor="t"/>
          <a:lstStyle/>
          <a:p>
            <a:pPr algn="l" indent="0" marL="0">
              <a:lnSpc>
                <a:spcPts val="3000"/>
              </a:lnSpc>
              <a:buNone/>
            </a:pPr>
            <a:r>
              <a:rPr lang="en-US" sz="1850" dirty="0">
                <a:solidFill>
                  <a:srgbClr val="CAD6DE"/>
                </a:solidFill>
                <a:latin typeface="Cabin" pitchFamily="34" charset="0"/>
                <a:ea typeface="Cabin" pitchFamily="34" charset="-122"/>
                <a:cs typeface="Cabin" pitchFamily="34" charset="-120"/>
              </a:rPr>
              <a:t>Not Optimal</a:t>
            </a:r>
            <a:endParaRPr lang="en-US" sz="1850" dirty="0"/>
          </a:p>
        </p:txBody>
      </p:sp>
      <p:sp>
        <p:nvSpPr>
          <p:cNvPr id="15" name="Text 13"/>
          <p:cNvSpPr/>
          <p:nvPr/>
        </p:nvSpPr>
        <p:spPr>
          <a:xfrm>
            <a:off x="11440239" y="3814762"/>
            <a:ext cx="2105501" cy="383024"/>
          </a:xfrm>
          <a:prstGeom prst="rect">
            <a:avLst/>
          </a:prstGeom>
          <a:noFill/>
          <a:ln/>
        </p:spPr>
        <p:txBody>
          <a:bodyPr wrap="none" lIns="0" tIns="0" rIns="0" bIns="0" rtlCol="0" anchor="t"/>
          <a:lstStyle/>
          <a:p>
            <a:pPr algn="l" indent="0" marL="0">
              <a:lnSpc>
                <a:spcPts val="3000"/>
              </a:lnSpc>
              <a:buNone/>
            </a:pPr>
            <a:r>
              <a:rPr lang="en-US" sz="1850" dirty="0">
                <a:solidFill>
                  <a:srgbClr val="CAD6DE"/>
                </a:solidFill>
                <a:latin typeface="Cabin" pitchFamily="34" charset="0"/>
                <a:ea typeface="Cabin" pitchFamily="34" charset="-122"/>
                <a:cs typeface="Cabin" pitchFamily="34" charset="-120"/>
              </a:rPr>
              <a:t>Fast but Incomplete</a:t>
            </a:r>
            <a:endParaRPr lang="en-US" sz="1850" dirty="0"/>
          </a:p>
        </p:txBody>
      </p:sp>
      <p:sp>
        <p:nvSpPr>
          <p:cNvPr id="16" name="Shape 14"/>
          <p:cNvSpPr/>
          <p:nvPr/>
        </p:nvSpPr>
        <p:spPr>
          <a:xfrm>
            <a:off x="845344" y="4348996"/>
            <a:ext cx="12939713" cy="1068467"/>
          </a:xfrm>
          <a:prstGeom prst="rect">
            <a:avLst/>
          </a:prstGeom>
          <a:solidFill>
            <a:srgbClr val="FFFFFF">
              <a:alpha val="4000"/>
            </a:srgbClr>
          </a:solidFill>
          <a:ln/>
        </p:spPr>
      </p:sp>
      <p:sp>
        <p:nvSpPr>
          <p:cNvPr id="17" name="Text 15"/>
          <p:cNvSpPr/>
          <p:nvPr/>
        </p:nvSpPr>
        <p:spPr>
          <a:xfrm>
            <a:off x="1084659" y="4500205"/>
            <a:ext cx="2105501" cy="383024"/>
          </a:xfrm>
          <a:prstGeom prst="rect">
            <a:avLst/>
          </a:prstGeom>
          <a:noFill/>
          <a:ln/>
        </p:spPr>
        <p:txBody>
          <a:bodyPr wrap="none" lIns="0" tIns="0" rIns="0" bIns="0" rtlCol="0" anchor="t"/>
          <a:lstStyle/>
          <a:p>
            <a:pPr algn="l" indent="0" marL="0">
              <a:lnSpc>
                <a:spcPts val="3000"/>
              </a:lnSpc>
              <a:buNone/>
            </a:pPr>
            <a:r>
              <a:rPr lang="en-US" sz="1850" dirty="0">
                <a:solidFill>
                  <a:srgbClr val="CAD6DE"/>
                </a:solidFill>
                <a:latin typeface="Cabin" pitchFamily="34" charset="0"/>
                <a:ea typeface="Cabin" pitchFamily="34" charset="-122"/>
                <a:cs typeface="Cabin" pitchFamily="34" charset="-120"/>
              </a:rPr>
              <a:t>BFS</a:t>
            </a:r>
            <a:endParaRPr lang="en-US" sz="1850" dirty="0"/>
          </a:p>
        </p:txBody>
      </p:sp>
      <p:sp>
        <p:nvSpPr>
          <p:cNvPr id="18" name="Text 16"/>
          <p:cNvSpPr/>
          <p:nvPr/>
        </p:nvSpPr>
        <p:spPr>
          <a:xfrm>
            <a:off x="3676412" y="4500205"/>
            <a:ext cx="2101691" cy="383024"/>
          </a:xfrm>
          <a:prstGeom prst="rect">
            <a:avLst/>
          </a:prstGeom>
          <a:noFill/>
          <a:ln/>
        </p:spPr>
        <p:txBody>
          <a:bodyPr wrap="none" lIns="0" tIns="0" rIns="0" bIns="0" rtlCol="0" anchor="t"/>
          <a:lstStyle/>
          <a:p>
            <a:pPr algn="l" indent="0" marL="0">
              <a:lnSpc>
                <a:spcPts val="3000"/>
              </a:lnSpc>
              <a:buNone/>
            </a:pPr>
            <a:r>
              <a:rPr lang="en-US" sz="1850" dirty="0">
                <a:solidFill>
                  <a:srgbClr val="CAD6DE"/>
                </a:solidFill>
                <a:latin typeface="Cabin" pitchFamily="34" charset="0"/>
                <a:ea typeface="Cabin" pitchFamily="34" charset="-122"/>
                <a:cs typeface="Cabin" pitchFamily="34" charset="-120"/>
              </a:rPr>
              <a:t>O(b^d)</a:t>
            </a:r>
            <a:endParaRPr lang="en-US" sz="1850" dirty="0"/>
          </a:p>
        </p:txBody>
      </p:sp>
      <p:sp>
        <p:nvSpPr>
          <p:cNvPr id="19" name="Text 17"/>
          <p:cNvSpPr/>
          <p:nvPr/>
        </p:nvSpPr>
        <p:spPr>
          <a:xfrm>
            <a:off x="6264354" y="4500205"/>
            <a:ext cx="2101691" cy="383024"/>
          </a:xfrm>
          <a:prstGeom prst="rect">
            <a:avLst/>
          </a:prstGeom>
          <a:noFill/>
          <a:ln/>
        </p:spPr>
        <p:txBody>
          <a:bodyPr wrap="none" lIns="0" tIns="0" rIns="0" bIns="0" rtlCol="0" anchor="t"/>
          <a:lstStyle/>
          <a:p>
            <a:pPr algn="l" indent="0" marL="0">
              <a:lnSpc>
                <a:spcPts val="3000"/>
              </a:lnSpc>
              <a:buNone/>
            </a:pPr>
            <a:r>
              <a:rPr lang="en-US" sz="1850" dirty="0">
                <a:solidFill>
                  <a:srgbClr val="CAD6DE"/>
                </a:solidFill>
                <a:latin typeface="Cabin" pitchFamily="34" charset="0"/>
                <a:ea typeface="Cabin" pitchFamily="34" charset="-122"/>
                <a:cs typeface="Cabin" pitchFamily="34" charset="-120"/>
              </a:rPr>
              <a:t>O(b^d)</a:t>
            </a:r>
            <a:endParaRPr lang="en-US" sz="1850" dirty="0"/>
          </a:p>
        </p:txBody>
      </p:sp>
      <p:sp>
        <p:nvSpPr>
          <p:cNvPr id="20" name="Text 18"/>
          <p:cNvSpPr/>
          <p:nvPr/>
        </p:nvSpPr>
        <p:spPr>
          <a:xfrm>
            <a:off x="8852297" y="4500205"/>
            <a:ext cx="2101691" cy="383024"/>
          </a:xfrm>
          <a:prstGeom prst="rect">
            <a:avLst/>
          </a:prstGeom>
          <a:noFill/>
          <a:ln/>
        </p:spPr>
        <p:txBody>
          <a:bodyPr wrap="none" lIns="0" tIns="0" rIns="0" bIns="0" rtlCol="0" anchor="t"/>
          <a:lstStyle/>
          <a:p>
            <a:pPr algn="l" indent="0" marL="0">
              <a:lnSpc>
                <a:spcPts val="3000"/>
              </a:lnSpc>
              <a:buNone/>
            </a:pPr>
            <a:r>
              <a:rPr lang="en-US" sz="1850" dirty="0">
                <a:solidFill>
                  <a:srgbClr val="CAD6DE"/>
                </a:solidFill>
                <a:latin typeface="Cabin" pitchFamily="34" charset="0"/>
                <a:ea typeface="Cabin" pitchFamily="34" charset="-122"/>
                <a:cs typeface="Cabin" pitchFamily="34" charset="-120"/>
              </a:rPr>
              <a:t>Optimal</a:t>
            </a:r>
            <a:endParaRPr lang="en-US" sz="1850" dirty="0"/>
          </a:p>
        </p:txBody>
      </p:sp>
      <p:sp>
        <p:nvSpPr>
          <p:cNvPr id="21" name="Text 19"/>
          <p:cNvSpPr/>
          <p:nvPr/>
        </p:nvSpPr>
        <p:spPr>
          <a:xfrm>
            <a:off x="11440239" y="4500205"/>
            <a:ext cx="2105501" cy="766048"/>
          </a:xfrm>
          <a:prstGeom prst="rect">
            <a:avLst/>
          </a:prstGeom>
          <a:noFill/>
          <a:ln/>
        </p:spPr>
        <p:txBody>
          <a:bodyPr wrap="square" lIns="0" tIns="0" rIns="0" bIns="0" rtlCol="0" anchor="t"/>
          <a:lstStyle/>
          <a:p>
            <a:pPr algn="l" indent="0" marL="0">
              <a:lnSpc>
                <a:spcPts val="3000"/>
              </a:lnSpc>
              <a:buNone/>
            </a:pPr>
            <a:r>
              <a:rPr lang="en-US" sz="1850" dirty="0">
                <a:solidFill>
                  <a:srgbClr val="CAD6DE"/>
                </a:solidFill>
                <a:latin typeface="Cabin" pitchFamily="34" charset="0"/>
                <a:ea typeface="Cabin" pitchFamily="34" charset="-122"/>
                <a:cs typeface="Cabin" pitchFamily="34" charset="-120"/>
              </a:rPr>
              <a:t>Slow, Memory-Heavy</a:t>
            </a:r>
            <a:endParaRPr lang="en-US" sz="1850" dirty="0"/>
          </a:p>
        </p:txBody>
      </p:sp>
      <p:sp>
        <p:nvSpPr>
          <p:cNvPr id="22" name="Shape 20"/>
          <p:cNvSpPr/>
          <p:nvPr/>
        </p:nvSpPr>
        <p:spPr>
          <a:xfrm>
            <a:off x="845344" y="5417463"/>
            <a:ext cx="12939713" cy="1068467"/>
          </a:xfrm>
          <a:prstGeom prst="rect">
            <a:avLst/>
          </a:prstGeom>
          <a:solidFill>
            <a:srgbClr val="000000">
              <a:alpha val="4000"/>
            </a:srgbClr>
          </a:solidFill>
          <a:ln/>
        </p:spPr>
      </p:sp>
      <p:sp>
        <p:nvSpPr>
          <p:cNvPr id="23" name="Text 21"/>
          <p:cNvSpPr/>
          <p:nvPr/>
        </p:nvSpPr>
        <p:spPr>
          <a:xfrm>
            <a:off x="1084659" y="5568672"/>
            <a:ext cx="2105501" cy="383024"/>
          </a:xfrm>
          <a:prstGeom prst="rect">
            <a:avLst/>
          </a:prstGeom>
          <a:noFill/>
          <a:ln/>
        </p:spPr>
        <p:txBody>
          <a:bodyPr wrap="none" lIns="0" tIns="0" rIns="0" bIns="0" rtlCol="0" anchor="t"/>
          <a:lstStyle/>
          <a:p>
            <a:pPr algn="l" indent="0" marL="0">
              <a:lnSpc>
                <a:spcPts val="3000"/>
              </a:lnSpc>
              <a:buNone/>
            </a:pPr>
            <a:r>
              <a:rPr lang="en-US" sz="1850" dirty="0">
                <a:solidFill>
                  <a:srgbClr val="CAD6DE"/>
                </a:solidFill>
                <a:latin typeface="Cabin" pitchFamily="34" charset="0"/>
                <a:ea typeface="Cabin" pitchFamily="34" charset="-122"/>
                <a:cs typeface="Cabin" pitchFamily="34" charset="-120"/>
              </a:rPr>
              <a:t>A*</a:t>
            </a:r>
            <a:endParaRPr lang="en-US" sz="1850" dirty="0"/>
          </a:p>
        </p:txBody>
      </p:sp>
      <p:sp>
        <p:nvSpPr>
          <p:cNvPr id="24" name="Text 22"/>
          <p:cNvSpPr/>
          <p:nvPr/>
        </p:nvSpPr>
        <p:spPr>
          <a:xfrm>
            <a:off x="3676412" y="5568672"/>
            <a:ext cx="2101691" cy="383024"/>
          </a:xfrm>
          <a:prstGeom prst="rect">
            <a:avLst/>
          </a:prstGeom>
          <a:noFill/>
          <a:ln/>
        </p:spPr>
        <p:txBody>
          <a:bodyPr wrap="none" lIns="0" tIns="0" rIns="0" bIns="0" rtlCol="0" anchor="t"/>
          <a:lstStyle/>
          <a:p>
            <a:pPr algn="l" indent="0" marL="0">
              <a:lnSpc>
                <a:spcPts val="3000"/>
              </a:lnSpc>
              <a:buNone/>
            </a:pPr>
            <a:r>
              <a:rPr lang="en-US" sz="1850" dirty="0">
                <a:solidFill>
                  <a:srgbClr val="CAD6DE"/>
                </a:solidFill>
                <a:latin typeface="Cabin" pitchFamily="34" charset="0"/>
                <a:ea typeface="Cabin" pitchFamily="34" charset="-122"/>
                <a:cs typeface="Cabin" pitchFamily="34" charset="-120"/>
              </a:rPr>
              <a:t>O(b^d) (Guided)</a:t>
            </a:r>
            <a:endParaRPr lang="en-US" sz="1850" dirty="0"/>
          </a:p>
        </p:txBody>
      </p:sp>
      <p:sp>
        <p:nvSpPr>
          <p:cNvPr id="25" name="Text 23"/>
          <p:cNvSpPr/>
          <p:nvPr/>
        </p:nvSpPr>
        <p:spPr>
          <a:xfrm>
            <a:off x="6264354" y="5568672"/>
            <a:ext cx="2101691" cy="766048"/>
          </a:xfrm>
          <a:prstGeom prst="rect">
            <a:avLst/>
          </a:prstGeom>
          <a:noFill/>
          <a:ln/>
        </p:spPr>
        <p:txBody>
          <a:bodyPr wrap="square" lIns="0" tIns="0" rIns="0" bIns="0" rtlCol="0" anchor="t"/>
          <a:lstStyle/>
          <a:p>
            <a:pPr algn="l" indent="0" marL="0">
              <a:lnSpc>
                <a:spcPts val="3000"/>
              </a:lnSpc>
              <a:buNone/>
            </a:pPr>
            <a:r>
              <a:rPr lang="en-US" sz="1850" dirty="0">
                <a:solidFill>
                  <a:srgbClr val="CAD6DE"/>
                </a:solidFill>
                <a:latin typeface="Cabin" pitchFamily="34" charset="0"/>
                <a:ea typeface="Cabin" pitchFamily="34" charset="-122"/>
                <a:cs typeface="Cabin" pitchFamily="34" charset="-120"/>
              </a:rPr>
              <a:t>Depends on Heuristic</a:t>
            </a:r>
            <a:endParaRPr lang="en-US" sz="1850" dirty="0"/>
          </a:p>
        </p:txBody>
      </p:sp>
      <p:sp>
        <p:nvSpPr>
          <p:cNvPr id="26" name="Text 24"/>
          <p:cNvSpPr/>
          <p:nvPr/>
        </p:nvSpPr>
        <p:spPr>
          <a:xfrm>
            <a:off x="8852297" y="5568672"/>
            <a:ext cx="2101691" cy="766048"/>
          </a:xfrm>
          <a:prstGeom prst="rect">
            <a:avLst/>
          </a:prstGeom>
          <a:noFill/>
          <a:ln/>
        </p:spPr>
        <p:txBody>
          <a:bodyPr wrap="square" lIns="0" tIns="0" rIns="0" bIns="0" rtlCol="0" anchor="t"/>
          <a:lstStyle/>
          <a:p>
            <a:pPr algn="l" indent="0" marL="0">
              <a:lnSpc>
                <a:spcPts val="3000"/>
              </a:lnSpc>
              <a:buNone/>
            </a:pPr>
            <a:r>
              <a:rPr lang="en-US" sz="1850" dirty="0">
                <a:solidFill>
                  <a:srgbClr val="CAD6DE"/>
                </a:solidFill>
                <a:latin typeface="Cabin" pitchFamily="34" charset="0"/>
                <a:ea typeface="Cabin" pitchFamily="34" charset="-122"/>
                <a:cs typeface="Cabin" pitchFamily="34" charset="-120"/>
              </a:rPr>
              <a:t>Optimal (with good heuristic)</a:t>
            </a:r>
            <a:endParaRPr lang="en-US" sz="1850" dirty="0"/>
          </a:p>
        </p:txBody>
      </p:sp>
      <p:sp>
        <p:nvSpPr>
          <p:cNvPr id="27" name="Text 25"/>
          <p:cNvSpPr/>
          <p:nvPr/>
        </p:nvSpPr>
        <p:spPr>
          <a:xfrm>
            <a:off x="11440239" y="5568672"/>
            <a:ext cx="2105501" cy="766048"/>
          </a:xfrm>
          <a:prstGeom prst="rect">
            <a:avLst/>
          </a:prstGeom>
          <a:noFill/>
          <a:ln/>
        </p:spPr>
        <p:txBody>
          <a:bodyPr wrap="square" lIns="0" tIns="0" rIns="0" bIns="0" rtlCol="0" anchor="t"/>
          <a:lstStyle/>
          <a:p>
            <a:pPr algn="l" indent="0" marL="0">
              <a:lnSpc>
                <a:spcPts val="3000"/>
              </a:lnSpc>
              <a:buNone/>
            </a:pPr>
            <a:r>
              <a:rPr lang="en-US" sz="1850" dirty="0">
                <a:solidFill>
                  <a:srgbClr val="CAD6DE"/>
                </a:solidFill>
                <a:latin typeface="Cabin" pitchFamily="34" charset="0"/>
                <a:ea typeface="Cabin" pitchFamily="34" charset="-122"/>
                <a:cs typeface="Cabin" pitchFamily="34" charset="-120"/>
              </a:rPr>
              <a:t>Efficient and Effective</a:t>
            </a:r>
            <a:endParaRPr lang="en-US" sz="1850" dirty="0"/>
          </a:p>
        </p:txBody>
      </p:sp>
      <p:sp>
        <p:nvSpPr>
          <p:cNvPr id="28" name="Text 26"/>
          <p:cNvSpPr/>
          <p:nvPr/>
        </p:nvSpPr>
        <p:spPr>
          <a:xfrm>
            <a:off x="837724" y="6762750"/>
            <a:ext cx="12954952" cy="383024"/>
          </a:xfrm>
          <a:prstGeom prst="rect">
            <a:avLst/>
          </a:prstGeom>
          <a:noFill/>
          <a:ln/>
        </p:spPr>
        <p:txBody>
          <a:bodyPr wrap="none" lIns="0" tIns="0" rIns="0" bIns="0" rtlCol="0" anchor="t"/>
          <a:lstStyle/>
          <a:p>
            <a:pPr algn="l" indent="0" marL="0">
              <a:lnSpc>
                <a:spcPts val="3000"/>
              </a:lnSpc>
              <a:buNone/>
            </a:pPr>
            <a:r>
              <a:rPr lang="en-US" sz="1850" dirty="0">
                <a:solidFill>
                  <a:srgbClr val="0A988B"/>
                </a:solidFill>
                <a:latin typeface="Cabin" pitchFamily="34" charset="0"/>
                <a:ea typeface="Cabin" pitchFamily="34" charset="-122"/>
                <a:cs typeface="Cabin" pitchFamily="34" charset="-120"/>
              </a:rPr>
              <a:t>b</a:t>
            </a:r>
            <a:pPr algn="l" indent="0" marL="0">
              <a:lnSpc>
                <a:spcPts val="3000"/>
              </a:lnSpc>
              <a:buNone/>
            </a:pPr>
            <a:r>
              <a:rPr lang="en-US" sz="1850" dirty="0">
                <a:solidFill>
                  <a:srgbClr val="CAD6DE"/>
                </a:solidFill>
                <a:latin typeface="Cabin" pitchFamily="34" charset="0"/>
                <a:ea typeface="Cabin" pitchFamily="34" charset="-122"/>
                <a:cs typeface="Cabin" pitchFamily="34" charset="-120"/>
              </a:rPr>
              <a:t>: branching factor, </a:t>
            </a:r>
            <a:pPr algn="l" indent="0" marL="0">
              <a:lnSpc>
                <a:spcPts val="3000"/>
              </a:lnSpc>
              <a:buNone/>
            </a:pPr>
            <a:r>
              <a:rPr lang="en-US" sz="1850" dirty="0">
                <a:solidFill>
                  <a:srgbClr val="0A988B"/>
                </a:solidFill>
                <a:latin typeface="Cabin" pitchFamily="34" charset="0"/>
                <a:ea typeface="Cabin" pitchFamily="34" charset="-122"/>
                <a:cs typeface="Cabin" pitchFamily="34" charset="-120"/>
              </a:rPr>
              <a:t>d</a:t>
            </a:r>
            <a:pPr algn="l" indent="0" marL="0">
              <a:lnSpc>
                <a:spcPts val="3000"/>
              </a:lnSpc>
              <a:buNone/>
            </a:pPr>
            <a:r>
              <a:rPr lang="en-US" sz="1850" dirty="0">
                <a:solidFill>
                  <a:srgbClr val="CAD6DE"/>
                </a:solidFill>
                <a:latin typeface="Cabin" pitchFamily="34" charset="0"/>
                <a:ea typeface="Cabin" pitchFamily="34" charset="-122"/>
                <a:cs typeface="Cabin" pitchFamily="34" charset="-120"/>
              </a:rPr>
              <a:t>: depth of the solution.</a:t>
            </a:r>
            <a:endParaRPr lang="en-US" sz="18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837724" y="1508641"/>
            <a:ext cx="12055673" cy="704017"/>
          </a:xfrm>
          <a:prstGeom prst="rect">
            <a:avLst/>
          </a:prstGeom>
          <a:noFill/>
          <a:ln/>
        </p:spPr>
        <p:txBody>
          <a:bodyPr wrap="none" lIns="0" tIns="0" rIns="0" bIns="0" rtlCol="0" anchor="t"/>
          <a:lstStyle/>
          <a:p>
            <a:pPr algn="l" indent="0" marL="0">
              <a:lnSpc>
                <a:spcPts val="5500"/>
              </a:lnSpc>
              <a:buNone/>
            </a:pPr>
            <a:r>
              <a:rPr lang="en-US" sz="4400" dirty="0">
                <a:solidFill>
                  <a:srgbClr val="FFFFFF"/>
                </a:solidFill>
                <a:latin typeface="Unbounded" pitchFamily="34" charset="0"/>
                <a:ea typeface="Unbounded" pitchFamily="34" charset="-122"/>
                <a:cs typeface="Unbounded" pitchFamily="34" charset="-120"/>
              </a:rPr>
              <a:t>Why A* Reigns Supreme for 8-Puzzle</a:t>
            </a:r>
            <a:endParaRPr lang="en-US" sz="4400" dirty="0"/>
          </a:p>
        </p:txBody>
      </p:sp>
      <p:pic>
        <p:nvPicPr>
          <p:cNvPr id="3" name="Image 0" descr="preencoded.png">    </p:cNvPr>
          <p:cNvPicPr>
            <a:picLocks noChangeAspect="1"/>
          </p:cNvPicPr>
          <p:nvPr/>
        </p:nvPicPr>
        <p:blipFill>
          <a:blip r:embed="rId1"/>
          <a:stretch>
            <a:fillRect/>
          </a:stretch>
        </p:blipFill>
        <p:spPr>
          <a:xfrm>
            <a:off x="3007638" y="2691408"/>
            <a:ext cx="2137529" cy="830580"/>
          </a:xfrm>
          <a:prstGeom prst="rect">
            <a:avLst/>
          </a:prstGeom>
        </p:spPr>
      </p:pic>
      <p:sp>
        <p:nvSpPr>
          <p:cNvPr id="4" name="Text 1"/>
          <p:cNvSpPr/>
          <p:nvPr/>
        </p:nvSpPr>
        <p:spPr>
          <a:xfrm>
            <a:off x="3907988" y="2984897"/>
            <a:ext cx="336590" cy="420767"/>
          </a:xfrm>
          <a:prstGeom prst="rect">
            <a:avLst/>
          </a:prstGeom>
          <a:noFill/>
          <a:ln/>
        </p:spPr>
        <p:txBody>
          <a:bodyPr wrap="none" lIns="0" tIns="0" rIns="0" bIns="0" rtlCol="0" anchor="t"/>
          <a:lstStyle/>
          <a:p>
            <a:pPr algn="ctr" indent="0" marL="0">
              <a:lnSpc>
                <a:spcPts val="4200"/>
              </a:lnSpc>
              <a:buNone/>
            </a:pPr>
            <a:r>
              <a:rPr lang="en-US" sz="2650" dirty="0">
                <a:solidFill>
                  <a:srgbClr val="CAD6DE"/>
                </a:solidFill>
                <a:latin typeface="Unbounded" pitchFamily="34" charset="0"/>
                <a:ea typeface="Unbounded" pitchFamily="34" charset="-122"/>
                <a:cs typeface="Unbounded" pitchFamily="34" charset="-120"/>
              </a:rPr>
              <a:t>1</a:t>
            </a:r>
            <a:endParaRPr lang="en-US" sz="2650" dirty="0"/>
          </a:p>
        </p:txBody>
      </p:sp>
      <p:sp>
        <p:nvSpPr>
          <p:cNvPr id="5" name="Text 2"/>
          <p:cNvSpPr/>
          <p:nvPr/>
        </p:nvSpPr>
        <p:spPr>
          <a:xfrm>
            <a:off x="5384482" y="2930723"/>
            <a:ext cx="1676757" cy="351949"/>
          </a:xfrm>
          <a:prstGeom prst="rect">
            <a:avLst/>
          </a:prstGeom>
          <a:noFill/>
          <a:ln/>
        </p:spPr>
        <p:txBody>
          <a:bodyPr wrap="none" lIns="0" tIns="0" rIns="0" bIns="0" rtlCol="0" anchor="t"/>
          <a:lstStyle/>
          <a:p>
            <a:pPr algn="l" indent="0" marL="0">
              <a:lnSpc>
                <a:spcPts val="2750"/>
              </a:lnSpc>
              <a:buNone/>
            </a:pPr>
            <a:r>
              <a:rPr lang="en-US" sz="2200" dirty="0">
                <a:solidFill>
                  <a:srgbClr val="CAD6DE"/>
                </a:solidFill>
                <a:latin typeface="Unbounded" pitchFamily="34" charset="0"/>
                <a:ea typeface="Unbounded" pitchFamily="34" charset="-122"/>
                <a:cs typeface="Unbounded" pitchFamily="34" charset="-120"/>
              </a:rPr>
              <a:t>Efficiency</a:t>
            </a:r>
            <a:endParaRPr lang="en-US" sz="2200" dirty="0"/>
          </a:p>
        </p:txBody>
      </p:sp>
      <p:sp>
        <p:nvSpPr>
          <p:cNvPr id="6" name="Shape 3"/>
          <p:cNvSpPr/>
          <p:nvPr/>
        </p:nvSpPr>
        <p:spPr>
          <a:xfrm>
            <a:off x="5204936" y="3536633"/>
            <a:ext cx="8527971" cy="15240"/>
          </a:xfrm>
          <a:prstGeom prst="roundRect">
            <a:avLst>
              <a:gd name="adj" fmla="val 235611"/>
            </a:avLst>
          </a:prstGeom>
          <a:solidFill>
            <a:srgbClr val="49606E"/>
          </a:solidFill>
          <a:ln/>
        </p:spPr>
      </p:sp>
      <p:pic>
        <p:nvPicPr>
          <p:cNvPr id="7" name="Image 1" descr="preencoded.png">    </p:cNvPr>
          <p:cNvPicPr>
            <a:picLocks noChangeAspect="1"/>
          </p:cNvPicPr>
          <p:nvPr/>
        </p:nvPicPr>
        <p:blipFill>
          <a:blip r:embed="rId2"/>
          <a:stretch>
            <a:fillRect/>
          </a:stretch>
        </p:blipFill>
        <p:spPr>
          <a:xfrm>
            <a:off x="1938814" y="3581757"/>
            <a:ext cx="4275058" cy="830580"/>
          </a:xfrm>
          <a:prstGeom prst="rect">
            <a:avLst/>
          </a:prstGeom>
        </p:spPr>
      </p:pic>
      <p:sp>
        <p:nvSpPr>
          <p:cNvPr id="8" name="Text 4"/>
          <p:cNvSpPr/>
          <p:nvPr/>
        </p:nvSpPr>
        <p:spPr>
          <a:xfrm>
            <a:off x="3907988" y="3786664"/>
            <a:ext cx="336590" cy="420767"/>
          </a:xfrm>
          <a:prstGeom prst="rect">
            <a:avLst/>
          </a:prstGeom>
          <a:noFill/>
          <a:ln/>
        </p:spPr>
        <p:txBody>
          <a:bodyPr wrap="none" lIns="0" tIns="0" rIns="0" bIns="0" rtlCol="0" anchor="t"/>
          <a:lstStyle/>
          <a:p>
            <a:pPr algn="ctr" indent="0" marL="0">
              <a:lnSpc>
                <a:spcPts val="4200"/>
              </a:lnSpc>
              <a:buNone/>
            </a:pPr>
            <a:r>
              <a:rPr lang="en-US" sz="2650" dirty="0">
                <a:solidFill>
                  <a:srgbClr val="CAD6DE"/>
                </a:solidFill>
                <a:latin typeface="Unbounded" pitchFamily="34" charset="0"/>
                <a:ea typeface="Unbounded" pitchFamily="34" charset="-122"/>
                <a:cs typeface="Unbounded" pitchFamily="34" charset="-120"/>
              </a:rPr>
              <a:t>2</a:t>
            </a:r>
            <a:endParaRPr lang="en-US" sz="2650" dirty="0"/>
          </a:p>
        </p:txBody>
      </p:sp>
      <p:sp>
        <p:nvSpPr>
          <p:cNvPr id="9" name="Text 5"/>
          <p:cNvSpPr/>
          <p:nvPr/>
        </p:nvSpPr>
        <p:spPr>
          <a:xfrm>
            <a:off x="6453187" y="3821073"/>
            <a:ext cx="1770459" cy="351949"/>
          </a:xfrm>
          <a:prstGeom prst="rect">
            <a:avLst/>
          </a:prstGeom>
          <a:noFill/>
          <a:ln/>
        </p:spPr>
        <p:txBody>
          <a:bodyPr wrap="none" lIns="0" tIns="0" rIns="0" bIns="0" rtlCol="0" anchor="t"/>
          <a:lstStyle/>
          <a:p>
            <a:pPr algn="l" indent="0" marL="0">
              <a:lnSpc>
                <a:spcPts val="2750"/>
              </a:lnSpc>
              <a:buNone/>
            </a:pPr>
            <a:r>
              <a:rPr lang="en-US" sz="2200" dirty="0">
                <a:solidFill>
                  <a:srgbClr val="CAD6DE"/>
                </a:solidFill>
                <a:latin typeface="Unbounded" pitchFamily="34" charset="0"/>
                <a:ea typeface="Unbounded" pitchFamily="34" charset="-122"/>
                <a:cs typeface="Unbounded" pitchFamily="34" charset="-120"/>
              </a:rPr>
              <a:t>Optimality</a:t>
            </a:r>
            <a:endParaRPr lang="en-US" sz="2200" dirty="0"/>
          </a:p>
        </p:txBody>
      </p:sp>
      <p:sp>
        <p:nvSpPr>
          <p:cNvPr id="10" name="Shape 6"/>
          <p:cNvSpPr/>
          <p:nvPr/>
        </p:nvSpPr>
        <p:spPr>
          <a:xfrm>
            <a:off x="6273641" y="4426982"/>
            <a:ext cx="7459266" cy="15240"/>
          </a:xfrm>
          <a:prstGeom prst="roundRect">
            <a:avLst>
              <a:gd name="adj" fmla="val 235611"/>
            </a:avLst>
          </a:prstGeom>
          <a:solidFill>
            <a:srgbClr val="49606E"/>
          </a:solidFill>
          <a:ln/>
        </p:spPr>
      </p:sp>
      <p:pic>
        <p:nvPicPr>
          <p:cNvPr id="11" name="Image 2" descr="preencoded.png">    </p:cNvPr>
          <p:cNvPicPr>
            <a:picLocks noChangeAspect="1"/>
          </p:cNvPicPr>
          <p:nvPr/>
        </p:nvPicPr>
        <p:blipFill>
          <a:blip r:embed="rId3"/>
          <a:stretch>
            <a:fillRect/>
          </a:stretch>
        </p:blipFill>
        <p:spPr>
          <a:xfrm>
            <a:off x="870109" y="4472107"/>
            <a:ext cx="6412587" cy="830580"/>
          </a:xfrm>
          <a:prstGeom prst="rect">
            <a:avLst/>
          </a:prstGeom>
        </p:spPr>
      </p:pic>
      <p:sp>
        <p:nvSpPr>
          <p:cNvPr id="12" name="Text 7"/>
          <p:cNvSpPr/>
          <p:nvPr/>
        </p:nvSpPr>
        <p:spPr>
          <a:xfrm>
            <a:off x="3908107" y="4677013"/>
            <a:ext cx="336590" cy="420767"/>
          </a:xfrm>
          <a:prstGeom prst="rect">
            <a:avLst/>
          </a:prstGeom>
          <a:noFill/>
          <a:ln/>
        </p:spPr>
        <p:txBody>
          <a:bodyPr wrap="none" lIns="0" tIns="0" rIns="0" bIns="0" rtlCol="0" anchor="t"/>
          <a:lstStyle/>
          <a:p>
            <a:pPr algn="ctr" indent="0" marL="0">
              <a:lnSpc>
                <a:spcPts val="4200"/>
              </a:lnSpc>
              <a:buNone/>
            </a:pPr>
            <a:r>
              <a:rPr lang="en-US" sz="2650" dirty="0">
                <a:solidFill>
                  <a:srgbClr val="CAD6DE"/>
                </a:solidFill>
                <a:latin typeface="Unbounded" pitchFamily="34" charset="0"/>
                <a:ea typeface="Unbounded" pitchFamily="34" charset="-122"/>
                <a:cs typeface="Unbounded" pitchFamily="34" charset="-120"/>
              </a:rPr>
              <a:t>3</a:t>
            </a:r>
            <a:endParaRPr lang="en-US" sz="2650" dirty="0"/>
          </a:p>
        </p:txBody>
      </p:sp>
      <p:sp>
        <p:nvSpPr>
          <p:cNvPr id="13" name="Text 8"/>
          <p:cNvSpPr/>
          <p:nvPr/>
        </p:nvSpPr>
        <p:spPr>
          <a:xfrm>
            <a:off x="7522012" y="4711422"/>
            <a:ext cx="2218015" cy="351949"/>
          </a:xfrm>
          <a:prstGeom prst="rect">
            <a:avLst/>
          </a:prstGeom>
          <a:noFill/>
          <a:ln/>
        </p:spPr>
        <p:txBody>
          <a:bodyPr wrap="none" lIns="0" tIns="0" rIns="0" bIns="0" rtlCol="0" anchor="t"/>
          <a:lstStyle/>
          <a:p>
            <a:pPr algn="l" indent="0" marL="0">
              <a:lnSpc>
                <a:spcPts val="2750"/>
              </a:lnSpc>
              <a:buNone/>
            </a:pPr>
            <a:r>
              <a:rPr lang="en-US" sz="2200" dirty="0">
                <a:solidFill>
                  <a:srgbClr val="CAD6DE"/>
                </a:solidFill>
                <a:latin typeface="Unbounded" pitchFamily="34" charset="0"/>
                <a:ea typeface="Unbounded" pitchFamily="34" charset="-122"/>
                <a:cs typeface="Unbounded" pitchFamily="34" charset="-120"/>
              </a:rPr>
              <a:t>Performance</a:t>
            </a:r>
            <a:endParaRPr lang="en-US" sz="2200" dirty="0"/>
          </a:p>
        </p:txBody>
      </p:sp>
      <p:sp>
        <p:nvSpPr>
          <p:cNvPr id="14" name="Text 9"/>
          <p:cNvSpPr/>
          <p:nvPr/>
        </p:nvSpPr>
        <p:spPr>
          <a:xfrm>
            <a:off x="837724" y="5571887"/>
            <a:ext cx="12954952" cy="1149072"/>
          </a:xfrm>
          <a:prstGeom prst="rect">
            <a:avLst/>
          </a:prstGeom>
          <a:noFill/>
          <a:ln/>
        </p:spPr>
        <p:txBody>
          <a:bodyPr wrap="square" lIns="0" tIns="0" rIns="0" bIns="0" rtlCol="0" anchor="t"/>
          <a:lstStyle/>
          <a:p>
            <a:pPr algn="l" indent="0" marL="0">
              <a:lnSpc>
                <a:spcPts val="3000"/>
              </a:lnSpc>
              <a:buNone/>
            </a:pPr>
            <a:r>
              <a:rPr lang="en-US" sz="1850" dirty="0">
                <a:solidFill>
                  <a:srgbClr val="CAD6DE"/>
                </a:solidFill>
                <a:latin typeface="Cabin" pitchFamily="34" charset="0"/>
                <a:ea typeface="Cabin" pitchFamily="34" charset="-122"/>
                <a:cs typeface="Cabin" pitchFamily="34" charset="-120"/>
              </a:rPr>
              <a:t>A* stands out by intelligently reducing the search space and guaranteeing the shortest solution when using an admissible heuristic. It skillfully balances exploration and exploitation, making it the most practical and powerful algorithm for solving the 8-Puzzle Problem.</a:t>
            </a:r>
            <a:endParaRPr lang="en-US" sz="18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2025-12-19T12:29:52Z</dcterms:created>
  <dcterms:modified xsi:type="dcterms:W3CDTF">2025-12-19T12:29:52Z</dcterms:modified>
</cp:coreProperties>
</file>